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1344" r:id="rId6"/>
    <p:sldId id="1541" r:id="rId7"/>
    <p:sldId id="1542" r:id="rId8"/>
    <p:sldId id="1543" r:id="rId9"/>
    <p:sldId id="1658" r:id="rId10"/>
    <p:sldId id="1544" r:id="rId11"/>
    <p:sldId id="1545" r:id="rId12"/>
    <p:sldId id="1546" r:id="rId13"/>
    <p:sldId id="1547" r:id="rId14"/>
    <p:sldId id="1548" r:id="rId15"/>
    <p:sldId id="1549" r:id="rId16"/>
    <p:sldId id="1550" r:id="rId17"/>
    <p:sldId id="1551" r:id="rId18"/>
    <p:sldId id="1609" r:id="rId19"/>
    <p:sldId id="1555" r:id="rId20"/>
    <p:sldId id="1552" r:id="rId21"/>
    <p:sldId id="1556" r:id="rId22"/>
    <p:sldId id="1557" r:id="rId23"/>
    <p:sldId id="1558" r:id="rId24"/>
    <p:sldId id="1559" r:id="rId25"/>
    <p:sldId id="1560" r:id="rId26"/>
    <p:sldId id="1561" r:id="rId27"/>
    <p:sldId id="1563" r:id="rId28"/>
    <p:sldId id="1564" r:id="rId29"/>
    <p:sldId id="1565" r:id="rId30"/>
    <p:sldId id="1566" r:id="rId31"/>
    <p:sldId id="1567" r:id="rId32"/>
    <p:sldId id="1568" r:id="rId33"/>
    <p:sldId id="1569" r:id="rId34"/>
    <p:sldId id="1570" r:id="rId35"/>
    <p:sldId id="1571" r:id="rId36"/>
    <p:sldId id="1572" r:id="rId37"/>
    <p:sldId id="1608" r:id="rId38"/>
    <p:sldId id="1573" r:id="rId39"/>
    <p:sldId id="1574" r:id="rId40"/>
    <p:sldId id="1575" r:id="rId41"/>
    <p:sldId id="1576" r:id="rId42"/>
    <p:sldId id="1577" r:id="rId43"/>
    <p:sldId id="1578" r:id="rId44"/>
    <p:sldId id="1579" r:id="rId45"/>
    <p:sldId id="1582" r:id="rId46"/>
    <p:sldId id="1586" r:id="rId47"/>
    <p:sldId id="1587" r:id="rId48"/>
    <p:sldId id="1580" r:id="rId49"/>
    <p:sldId id="1588" r:id="rId50"/>
    <p:sldId id="1581" r:id="rId51"/>
    <p:sldId id="1583" r:id="rId52"/>
    <p:sldId id="1584" r:id="rId53"/>
    <p:sldId id="1607" r:id="rId54"/>
    <p:sldId id="1589" r:id="rId55"/>
    <p:sldId id="1585" r:id="rId56"/>
    <p:sldId id="1590" r:id="rId57"/>
    <p:sldId id="1591" r:id="rId58"/>
    <p:sldId id="1592" r:id="rId59"/>
    <p:sldId id="1593" r:id="rId60"/>
    <p:sldId id="1716" r:id="rId61"/>
    <p:sldId id="1594" r:id="rId62"/>
    <p:sldId id="1599" r:id="rId63"/>
    <p:sldId id="1600" r:id="rId64"/>
    <p:sldId id="1601" r:id="rId65"/>
    <p:sldId id="1602" r:id="rId66"/>
    <p:sldId id="1606" r:id="rId67"/>
    <p:sldId id="1604" r:id="rId68"/>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tags" Target="tags/tag127.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FFE2F5-0424-4811-BE6E-8EA8669E68D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FFE2F5-0424-4811-BE6E-8EA8669E68D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FFE2F5-0424-4811-BE6E-8EA8669E68D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FFE2F5-0424-4811-BE6E-8EA8669E68D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FA6956-AAD1-4D45-8455-FD6DBC1116F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7.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notesSlide" Target="../notesSlides/notesSlide16.xml"/><Relationship Id="rId17" Type="http://schemas.openxmlformats.org/officeDocument/2006/relationships/slideLayout" Target="../slideLayouts/slideLayout1.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55.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5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6.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8" Type="http://schemas.openxmlformats.org/officeDocument/2006/relationships/notesSlide" Target="../notesSlides/notesSlide35.xml"/><Relationship Id="rId17" Type="http://schemas.openxmlformats.org/officeDocument/2006/relationships/slideLayout" Target="../slideLayouts/slideLayout1.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tags" Target="../tags/tag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89.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90.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91.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9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9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9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52.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8" Type="http://schemas.openxmlformats.org/officeDocument/2006/relationships/notesSlide" Target="../notesSlides/notesSlide51.xml"/><Relationship Id="rId17" Type="http://schemas.openxmlformats.org/officeDocument/2006/relationships/slideLayout" Target="../slideLayouts/slideLayout1.xml"/><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9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56.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1.xml"/><Relationship Id="rId7" Type="http://schemas.openxmlformats.org/officeDocument/2006/relationships/image" Target="../media/image21.wmf"/><Relationship Id="rId6" Type="http://schemas.openxmlformats.org/officeDocument/2006/relationships/oleObject" Target="../embeddings/oleObject3.bin"/><Relationship Id="rId5" Type="http://schemas.openxmlformats.org/officeDocument/2006/relationships/image" Target="../media/image20.wmf"/><Relationship Id="rId4" Type="http://schemas.openxmlformats.org/officeDocument/2006/relationships/oleObject" Target="../embeddings/oleObject2.bin"/><Relationship Id="rId3" Type="http://schemas.openxmlformats.org/officeDocument/2006/relationships/image" Target="../media/image19.wmf"/><Relationship Id="rId2" Type="http://schemas.openxmlformats.org/officeDocument/2006/relationships/oleObject" Target="../embeddings/oleObject1.bin"/><Relationship Id="rId10" Type="http://schemas.openxmlformats.org/officeDocument/2006/relationships/notesSlide" Target="../notesSlides/notesSlide55.xml"/><Relationship Id="rId1" Type="http://schemas.openxmlformats.org/officeDocument/2006/relationships/tags" Target="../tags/tag117.xml"/></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vmlDrawing" Target="../drawings/vmlDrawing2.vml"/><Relationship Id="rId4" Type="http://schemas.openxmlformats.org/officeDocument/2006/relationships/slideLayout" Target="../slideLayouts/slideLayout1.xml"/><Relationship Id="rId3" Type="http://schemas.openxmlformats.org/officeDocument/2006/relationships/image" Target="../media/image22.wmf"/><Relationship Id="rId2" Type="http://schemas.openxmlformats.org/officeDocument/2006/relationships/oleObject" Target="../embeddings/oleObject4.bin"/><Relationship Id="rId1" Type="http://schemas.openxmlformats.org/officeDocument/2006/relationships/tags" Target="../tags/tag118.xm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image" Target="../media/image23.wmf"/><Relationship Id="rId2" Type="http://schemas.openxmlformats.org/officeDocument/2006/relationships/oleObject" Target="../embeddings/oleObject5.bin"/><Relationship Id="rId1" Type="http://schemas.openxmlformats.org/officeDocument/2006/relationships/tags" Target="../tags/tag119.xml"/></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vmlDrawing" Target="../drawings/vmlDrawing4.vml"/><Relationship Id="rId4" Type="http://schemas.openxmlformats.org/officeDocument/2006/relationships/slideLayout" Target="../slideLayouts/slideLayout1.xml"/><Relationship Id="rId3" Type="http://schemas.openxmlformats.org/officeDocument/2006/relationships/image" Target="../media/image24.wmf"/><Relationship Id="rId2" Type="http://schemas.openxmlformats.org/officeDocument/2006/relationships/oleObject" Target="../embeddings/oleObject6.bin"/><Relationship Id="rId1" Type="http://schemas.openxmlformats.org/officeDocument/2006/relationships/tags" Target="../tags/tag12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tags" Target="../tags/tag123.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124.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12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1"/>
          <p:cNvSpPr>
            <a:spLocks noGrp="1"/>
          </p:cNvSpPr>
          <p:nvPr>
            <p:custDataLst>
              <p:tags r:id="rId1"/>
            </p:custDataLst>
          </p:nvPr>
        </p:nvSpPr>
        <p:spPr>
          <a:xfrm>
            <a:off x="56515" y="858423"/>
            <a:ext cx="12192000" cy="173062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5400" b="1" dirty="0">
                <a:latin typeface="宋体" panose="02010600030101010101" pitchFamily="2" charset="-122"/>
                <a:ea typeface="宋体" panose="02010600030101010101" pitchFamily="2" charset="-122"/>
                <a:cs typeface="Times New Roman" panose="02020603050405020304" pitchFamily="18" charset="0"/>
              </a:rPr>
              <a:t>离散数学</a:t>
            </a:r>
            <a:r>
              <a:rPr lang="en-US" altLang="zh-CN" sz="5400" b="1" dirty="0">
                <a:latin typeface="宋体" panose="02010600030101010101" pitchFamily="2" charset="-122"/>
                <a:ea typeface="宋体" panose="02010600030101010101" pitchFamily="2" charset="-122"/>
                <a:cs typeface="Times New Roman" panose="02020603050405020304" pitchFamily="18" charset="0"/>
              </a:rPr>
              <a:t>-</a:t>
            </a:r>
            <a:r>
              <a:rPr lang="zh-CN" altLang="en-US" sz="5400" b="1" dirty="0">
                <a:latin typeface="宋体" panose="02010600030101010101" pitchFamily="2" charset="-122"/>
                <a:ea typeface="宋体" panose="02010600030101010101" pitchFamily="2" charset="-122"/>
                <a:cs typeface="Times New Roman" panose="02020603050405020304" pitchFamily="18" charset="0"/>
              </a:rPr>
              <a:t>谓词逻辑</a:t>
            </a:r>
            <a:endParaRPr lang="zh-CN" altLang="en-US" sz="5400" b="1" dirty="0">
              <a:latin typeface="宋体" panose="02010600030101010101" pitchFamily="2" charset="-122"/>
              <a:ea typeface="宋体" panose="02010600030101010101" pitchFamily="2" charset="-122"/>
              <a:cs typeface="Times New Roman" panose="02020603050405020304" pitchFamily="18" charset="0"/>
            </a:endParaRPr>
          </a:p>
          <a:p>
            <a:r>
              <a:rPr lang="zh-CN" altLang="en-US" sz="5400" b="1" dirty="0">
                <a:latin typeface="宋体" panose="02010600030101010101" pitchFamily="2" charset="-122"/>
                <a:ea typeface="宋体" panose="02010600030101010101" pitchFamily="2" charset="-122"/>
                <a:cs typeface="Times New Roman" panose="02020603050405020304" pitchFamily="18" charset="0"/>
              </a:rPr>
              <a:t>Discrete Mathematics</a:t>
            </a:r>
            <a:endParaRPr lang="zh-CN" altLang="en-US" sz="54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5" name="副标题 2"/>
          <p:cNvSpPr>
            <a:spLocks noGrp="1"/>
          </p:cNvSpPr>
          <p:nvPr>
            <p:custDataLst>
              <p:tags r:id="rId2"/>
            </p:custDataLst>
          </p:nvPr>
        </p:nvSpPr>
        <p:spPr>
          <a:xfrm>
            <a:off x="3007995" y="2886075"/>
            <a:ext cx="7318375" cy="1785620"/>
          </a:xfrm>
          <a:prstGeom prst="rect">
            <a:avLst/>
          </a:prstGeom>
        </p:spPr>
        <p:txBody>
          <a:bodyPr vert="horz" lIns="91440" tIns="45720" rIns="91440" bIns="45720" rtlCol="0"/>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fontAlgn="auto">
              <a:lnSpc>
                <a:spcPct val="150000"/>
              </a:lnSpc>
              <a:spcBef>
                <a:spcPts val="0"/>
              </a:spcBef>
            </a:pPr>
            <a:r>
              <a:rPr lang="zh-CN" altLang="en-US" sz="3600" dirty="0">
                <a:solidFill>
                  <a:schemeClr val="tx1"/>
                </a:solidFill>
                <a:latin typeface="宋体" panose="02010600030101010101" pitchFamily="2" charset="-122"/>
                <a:ea typeface="宋体" panose="02010600030101010101" pitchFamily="2" charset="-122"/>
                <a:cs typeface="宋体" panose="02010600030101010101" pitchFamily="2" charset="-122"/>
              </a:rPr>
              <a:t>主讲教师：王君义</a:t>
            </a:r>
            <a:endParaRPr lang="zh-CN" altLang="en-US" sz="36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l" fontAlgn="auto">
              <a:lnSpc>
                <a:spcPct val="150000"/>
              </a:lnSpc>
              <a:spcBef>
                <a:spcPts val="0"/>
              </a:spcBef>
            </a:pPr>
            <a:r>
              <a:rPr lang="zh-CN" altLang="en-US" sz="3600" dirty="0">
                <a:solidFill>
                  <a:schemeClr val="tx1"/>
                </a:solidFill>
                <a:latin typeface="宋体" panose="02010600030101010101" pitchFamily="2" charset="-122"/>
                <a:ea typeface="宋体" panose="02010600030101010101" pitchFamily="2" charset="-122"/>
                <a:cs typeface="宋体" panose="02010600030101010101" pitchFamily="2" charset="-122"/>
              </a:rPr>
              <a:t>联系方式</a:t>
            </a:r>
            <a:r>
              <a:rPr lang="en-US" altLang="zh-CN" sz="3600" dirty="0">
                <a:solidFill>
                  <a:schemeClr val="tx1"/>
                </a:solidFill>
                <a:latin typeface="宋体" panose="02010600030101010101" pitchFamily="2" charset="-122"/>
                <a:ea typeface="宋体" panose="02010600030101010101" pitchFamily="2" charset="-122"/>
                <a:cs typeface="宋体" panose="02010600030101010101" pitchFamily="2" charset="-122"/>
              </a:rPr>
              <a:t>：junyiwang@sdu.edu.cn</a:t>
            </a:r>
            <a:endParaRPr lang="en-US" altLang="zh-CN" sz="36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l" fontAlgn="auto">
              <a:lnSpc>
                <a:spcPct val="150000"/>
              </a:lnSpc>
              <a:spcBef>
                <a:spcPts val="0"/>
              </a:spcBef>
            </a:pPr>
            <a:endParaRPr lang="en-US" altLang="zh-CN" sz="36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3703320" y="5330190"/>
            <a:ext cx="4784725" cy="790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fontScale="9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smtClean="0">
                <a:latin typeface="微软雅黑" panose="020B0503020204020204" charset="-122"/>
                <a:ea typeface="微软雅黑" panose="020B0503020204020204" charset="-122"/>
                <a:cs typeface="微软雅黑" panose="020B0503020204020204" charset="-122"/>
                <a:sym typeface="+mn-ea"/>
              </a:rPr>
              <a:t>特性谓词是限定客体变元变化范围的谓词，用于描述个体特征。在全称量词中，特性谓词常作为蕴含的前件出现，如(∀x)(M(x) →F(x))，表示对于所有的x，如果x具有M特性，则x也具有F特性；在存在量词中，特性谓词常作为合取项出现，如(∃ x)(M(x)∧G(x))，表示存在一个x，x同时具有M特性和G特性。</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a:sym typeface="+mn-ea"/>
            </a:endParaRPr>
          </a:p>
          <a:p>
            <a:pPr fontAlgn="auto">
              <a:lnSpc>
                <a:spcPct val="150000"/>
              </a:lnSpc>
              <a:spcBef>
                <a:spcPts val="0"/>
              </a:spcBef>
              <a:buFont typeface="Wingdings" panose="05000000000000000000" charset="0"/>
              <a:buChar char="Ø"/>
            </a:pPr>
            <a:r>
              <a:rPr lang="zh-CN" altLang="en-US" sz="2800" dirty="0">
                <a:sym typeface="+mn-ea"/>
              </a:rPr>
              <a:t>用</a:t>
            </a:r>
            <a:r>
              <a:rPr lang="en-US" altLang="zh-CN" sz="2800" i="1" err="1">
                <a:latin typeface="Times New Roman" panose="02020603050405020304" pitchFamily="18" charset="0"/>
                <a:cs typeface="Times New Roman" panose="02020603050405020304" pitchFamily="18" charset="0"/>
                <a:sym typeface="+mn-ea"/>
              </a:rPr>
              <a:t>M</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表示“</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是人”（特性谓词），</a:t>
            </a:r>
            <a:r>
              <a:rPr lang="en-US" altLang="zh-CN" sz="2800" i="1" err="1">
                <a:latin typeface="Times New Roman" panose="02020603050405020304" pitchFamily="18" charset="0"/>
                <a:cs typeface="Times New Roman" panose="02020603050405020304" pitchFamily="18" charset="0"/>
                <a:sym typeface="+mn-ea"/>
              </a:rPr>
              <a:t>D</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表示“</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会死”，</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	则“所有人会死”应表为：</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Symbol" panose="05050102010706020507" pitchFamily="18" charset="2"/>
              </a:rPr>
              <a:t>x</a:t>
            </a:r>
            <a:r>
              <a:rPr lang="zh-CN" altLang="en-US" sz="2800" dirty="0">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M</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 </a:t>
            </a:r>
            <a:r>
              <a:rPr lang="en-US" altLang="zh-CN" sz="2800" i="1" err="1">
                <a:latin typeface="Times New Roman" panose="02020603050405020304" pitchFamily="18" charset="0"/>
                <a:cs typeface="Times New Roman" panose="02020603050405020304" pitchFamily="18" charset="0"/>
                <a:sym typeface="+mn-ea"/>
              </a:rPr>
              <a:t>F</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endParaRPr lang="en-US" altLang="zh-CN" sz="2800">
              <a:latin typeface="Times New Roman" panose="02020603050405020304" pitchFamily="18" charset="0"/>
              <a:cs typeface="Times New Roman" panose="02020603050405020304" pitchFamily="18" charset="0"/>
            </a:endParaRPr>
          </a:p>
          <a:p>
            <a:pPr fontAlgn="auto">
              <a:lnSpc>
                <a:spcPct val="150000"/>
              </a:lnSpc>
              <a:spcBef>
                <a:spcPts val="0"/>
              </a:spcBef>
              <a:buNone/>
            </a:pP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有些人会死”则应表为：</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r>
              <a:rPr lang="en-US" altLang="zh-CN" sz="2800" i="1" err="1">
                <a:latin typeface="Times New Roman" panose="02020603050405020304" pitchFamily="18" charset="0"/>
                <a:cs typeface="Times New Roman" panose="02020603050405020304" pitchFamily="18" charset="0"/>
                <a:sym typeface="+mn-ea"/>
              </a:rPr>
              <a:t>M</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D</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 </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例</a:t>
            </a:r>
            <a:r>
              <a:rPr lang="en-US" altLang="zh-CN" sz="2800">
                <a:sym typeface="+mn-ea"/>
              </a:rPr>
              <a:t>5</a:t>
            </a:r>
            <a:r>
              <a:rPr lang="en-US" altLang="zh-CN" sz="2800" b="1">
                <a:sym typeface="+mn-ea"/>
              </a:rPr>
              <a:t> </a:t>
            </a:r>
            <a:r>
              <a:rPr lang="zh-CN" altLang="en-US" sz="2800" dirty="0">
                <a:sym typeface="+mn-ea"/>
              </a:rPr>
              <a:t>我为人人，人人为我</a:t>
            </a:r>
            <a:r>
              <a:rPr lang="en-US" altLang="zh-CN" sz="2800">
                <a:sym typeface="+mn-ea"/>
              </a:rPr>
              <a:t>.</a:t>
            </a:r>
            <a:endParaRPr lang="en-US" altLang="zh-CN" sz="2800"/>
          </a:p>
          <a:p>
            <a:pPr fontAlgn="auto">
              <a:lnSpc>
                <a:spcPct val="150000"/>
              </a:lnSpc>
              <a:spcBef>
                <a:spcPts val="0"/>
              </a:spcBef>
              <a:buFont typeface="Wingdings" panose="05000000000000000000" charset="0"/>
              <a:buChar char="Ø"/>
            </a:pP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mn-ea"/>
              </a:rPr>
              <a:t>令 论域</a:t>
            </a:r>
            <a:r>
              <a:rPr lang="en-US" altLang="zh-CN" sz="2800" i="1">
                <a:latin typeface="Times New Roman" panose="02020603050405020304" pitchFamily="18" charset="0"/>
                <a:cs typeface="Times New Roman" panose="02020603050405020304" pitchFamily="18" charset="0"/>
                <a:sym typeface="+mn-ea"/>
              </a:rPr>
              <a:t>D</a:t>
            </a:r>
            <a:r>
              <a:rPr lang="zh-CN" altLang="en-US" sz="2800" dirty="0">
                <a:latin typeface="Times New Roman" panose="02020603050405020304" pitchFamily="18" charset="0"/>
                <a:cs typeface="Times New Roman" panose="02020603050405020304" pitchFamily="18" charset="0"/>
                <a:sym typeface="+mn-ea"/>
              </a:rPr>
              <a:t>为人类集合，</a:t>
            </a:r>
            <a:r>
              <a:rPr lang="en-US" altLang="zh-CN" sz="2800" i="1" err="1">
                <a:latin typeface="Times New Roman" panose="02020603050405020304" pitchFamily="18" charset="0"/>
                <a:cs typeface="Times New Roman" panose="02020603050405020304" pitchFamily="18" charset="0"/>
                <a:sym typeface="+mn-ea"/>
              </a:rPr>
              <a:t>S</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y</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为</a:t>
            </a:r>
            <a:r>
              <a:rPr lang="en-US" altLang="zh-CN" sz="2800" i="1">
                <a:latin typeface="Times New Roman" panose="02020603050405020304" pitchFamily="18" charset="0"/>
                <a:cs typeface="Times New Roman" panose="02020603050405020304" pitchFamily="18" charset="0"/>
                <a:sym typeface="+mn-ea"/>
              </a:rPr>
              <a:t>y</a:t>
            </a:r>
            <a:r>
              <a:rPr lang="zh-CN" altLang="en-US" sz="2800" dirty="0">
                <a:latin typeface="Times New Roman" panose="02020603050405020304" pitchFamily="18" charset="0"/>
                <a:cs typeface="Times New Roman" panose="02020603050405020304" pitchFamily="18" charset="0"/>
                <a:sym typeface="+mn-ea"/>
              </a:rPr>
              <a:t>服务，</a:t>
            </a:r>
            <a:r>
              <a:rPr lang="en-US" altLang="zh-CN" sz="2800">
                <a:latin typeface="Times New Roman" panose="02020603050405020304" pitchFamily="18" charset="0"/>
                <a:cs typeface="Times New Roman" panose="02020603050405020304" pitchFamily="18" charset="0"/>
                <a:sym typeface="+mn-ea"/>
              </a:rPr>
              <a:t>I</a:t>
            </a:r>
            <a:r>
              <a:rPr lang="zh-CN" altLang="en-US" sz="2800" dirty="0">
                <a:latin typeface="Times New Roman" panose="02020603050405020304" pitchFamily="18" charset="0"/>
                <a:cs typeface="Times New Roman" panose="02020603050405020304" pitchFamily="18" charset="0"/>
                <a:sym typeface="+mn-ea"/>
              </a:rPr>
              <a:t>表示我</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则命题表示为 </a:t>
            </a:r>
            <a:endParaRPr lang="zh-CN" altLang="en-US" sz="2800" dirty="0">
              <a:latin typeface="Times New Roman" panose="02020603050405020304" pitchFamily="18" charset="0"/>
              <a:cs typeface="Times New Roman" panose="02020603050405020304" pitchFamily="18" charset="0"/>
              <a:sym typeface="Symbol" panose="05050102010706020507" pitchFamily="18" charset="2"/>
            </a:endParaRPr>
          </a:p>
          <a:p>
            <a:pPr marL="0" indent="0" fontAlgn="auto">
              <a:lnSpc>
                <a:spcPct val="150000"/>
              </a:lnSpc>
              <a:spcBef>
                <a:spcPts val="0"/>
              </a:spcBef>
              <a:buFont typeface="Wingdings" panose="05000000000000000000" charset="0"/>
              <a:buNone/>
            </a:pP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x S</a:t>
            </a:r>
            <a:r>
              <a:rPr lang="en-US" altLang="zh-CN" sz="2800">
                <a:latin typeface="Times New Roman" panose="02020603050405020304" pitchFamily="18" charset="0"/>
                <a:cs typeface="Times New Roman" panose="02020603050405020304" pitchFamily="18" charset="0"/>
                <a:sym typeface="+mn-ea"/>
              </a:rPr>
              <a:t>(I</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r>
              <a:rPr lang="en-US" altLang="zh-CN" sz="2800" err="1">
                <a:latin typeface="Times New Roman" panose="02020603050405020304" pitchFamily="18" charset="0"/>
                <a:cs typeface="Times New Roman" panose="02020603050405020304" pitchFamily="18" charset="0"/>
                <a:sym typeface="+mn-ea"/>
              </a:rPr>
              <a:t>S(</a:t>
            </a:r>
            <a:r>
              <a:rPr lang="en-US" altLang="zh-CN" sz="2800" i="1" err="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I).</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例</a:t>
            </a:r>
            <a:r>
              <a:rPr lang="en-US" altLang="zh-CN" sz="2800">
                <a:sym typeface="+mn-ea"/>
              </a:rPr>
              <a:t>6 </a:t>
            </a:r>
            <a:r>
              <a:rPr lang="zh-CN" altLang="en-US" sz="2800" dirty="0">
                <a:latin typeface="Times New Roman" panose="02020603050405020304" pitchFamily="18" charset="0"/>
                <a:cs typeface="Times New Roman" panose="02020603050405020304" pitchFamily="18" charset="0"/>
                <a:sym typeface="+mn-ea"/>
              </a:rPr>
              <a:t>勇敢者未必都是成功者</a:t>
            </a:r>
            <a:r>
              <a:rPr lang="en-US" altLang="zh-CN" sz="2800">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mn-ea"/>
              </a:rPr>
              <a:t>令  论域</a:t>
            </a:r>
            <a:r>
              <a:rPr lang="en-US" altLang="zh-CN" sz="2800" i="1">
                <a:latin typeface="Times New Roman" panose="02020603050405020304" pitchFamily="18" charset="0"/>
                <a:cs typeface="Times New Roman" panose="02020603050405020304" pitchFamily="18" charset="0"/>
                <a:sym typeface="+mn-ea"/>
              </a:rPr>
              <a:t>D</a:t>
            </a:r>
            <a:r>
              <a:rPr lang="zh-CN" altLang="en-US" sz="2800" dirty="0">
                <a:latin typeface="Times New Roman" panose="02020603050405020304" pitchFamily="18" charset="0"/>
                <a:cs typeface="Times New Roman" panose="02020603050405020304" pitchFamily="18" charset="0"/>
                <a:sym typeface="+mn-ea"/>
              </a:rPr>
              <a:t>为人类集合，</a:t>
            </a:r>
            <a:r>
              <a:rPr lang="en-US" altLang="zh-CN" sz="2800" i="1" err="1">
                <a:latin typeface="Times New Roman" panose="02020603050405020304" pitchFamily="18" charset="0"/>
                <a:cs typeface="Times New Roman" panose="02020603050405020304" pitchFamily="18" charset="0"/>
                <a:sym typeface="+mn-ea"/>
              </a:rPr>
              <a:t>B</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是勇敢者，</a:t>
            </a:r>
            <a:r>
              <a:rPr lang="en-US" altLang="zh-CN" sz="2800" i="1" err="1">
                <a:latin typeface="Times New Roman" panose="02020603050405020304" pitchFamily="18" charset="0"/>
                <a:cs typeface="Times New Roman" panose="02020603050405020304" pitchFamily="18" charset="0"/>
                <a:sym typeface="+mn-ea"/>
              </a:rPr>
              <a:t>S</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是成功者</a:t>
            </a:r>
            <a:r>
              <a:rPr lang="en-US" altLang="zh-CN" sz="2800">
                <a:latin typeface="Times New Roman" panose="02020603050405020304" pitchFamily="18" charset="0"/>
                <a:cs typeface="Times New Roman" panose="02020603050405020304" pitchFamily="18" charset="0"/>
                <a:sym typeface="+mn-ea"/>
              </a:rPr>
              <a:t>. </a:t>
            </a:r>
            <a:endParaRPr lang="en-US" altLang="zh-CN" sz="2800">
              <a:latin typeface="Times New Roman" panose="02020603050405020304" pitchFamily="18" charset="0"/>
              <a:cs typeface="Times New Roman" panose="02020603050405020304" pitchFamily="18" charset="0"/>
            </a:endParaRPr>
          </a:p>
          <a:p>
            <a:pPr fontAlgn="auto">
              <a:lnSpc>
                <a:spcPct val="150000"/>
              </a:lnSpc>
              <a:spcBef>
                <a:spcPts val="0"/>
              </a:spcBef>
              <a:buNone/>
            </a:pP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None/>
            </a:pP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命题可表示为：</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B</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S</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或 </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B</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S</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苏格</a:t>
            </a:r>
            <a:r>
              <a:rPr lang="zh-CN" altLang="en-US" sz="2800" dirty="0">
                <a:latin typeface="Times New Roman" panose="02020603050405020304" pitchFamily="18" charset="0"/>
                <a:cs typeface="Times New Roman" panose="02020603050405020304" pitchFamily="18" charset="0"/>
                <a:sym typeface="+mn-ea"/>
              </a:rPr>
              <a:t>拉底论题</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buNone/>
            </a:pPr>
            <a:endParaRPr lang="zh-CN" altLang="en-US" sz="2800" dirty="0">
              <a:latin typeface="Times New Roman" panose="02020603050405020304" pitchFamily="18" charset="0"/>
              <a:cs typeface="Times New Roman" panose="02020603050405020304" pitchFamily="18" charset="0"/>
            </a:endParaRPr>
          </a:p>
          <a:p>
            <a:pPr fontAlgn="auto">
              <a:lnSpc>
                <a:spcPct val="150000"/>
              </a:lnSpc>
              <a:buNone/>
            </a:pP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令</a:t>
            </a:r>
            <a:r>
              <a:rPr lang="en-US" altLang="zh-CN" sz="2800" i="1" err="1">
                <a:latin typeface="Times New Roman" panose="02020603050405020304" pitchFamily="18" charset="0"/>
                <a:cs typeface="Times New Roman" panose="02020603050405020304" pitchFamily="18" charset="0"/>
                <a:sym typeface="+mn-ea"/>
              </a:rPr>
              <a:t>M</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表示“</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是人”，</a:t>
            </a:r>
            <a:r>
              <a:rPr lang="en-US" altLang="zh-CN" sz="2800" i="1" err="1">
                <a:latin typeface="Times New Roman" panose="02020603050405020304" pitchFamily="18" charset="0"/>
                <a:cs typeface="Times New Roman" panose="02020603050405020304" pitchFamily="18" charset="0"/>
                <a:sym typeface="+mn-ea"/>
              </a:rPr>
              <a:t>D</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表示“</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会死”，</a:t>
            </a:r>
            <a:r>
              <a:rPr lang="en-US" altLang="zh-CN" sz="2800" i="1">
                <a:latin typeface="Times New Roman" panose="02020603050405020304" pitchFamily="18" charset="0"/>
                <a:cs typeface="Times New Roman" panose="02020603050405020304" pitchFamily="18" charset="0"/>
                <a:sym typeface="+mn-ea"/>
              </a:rPr>
              <a:t>s</a:t>
            </a:r>
            <a:r>
              <a:rPr lang="zh-CN" altLang="en-US" sz="2800" dirty="0">
                <a:latin typeface="Times New Roman" panose="02020603050405020304" pitchFamily="18" charset="0"/>
                <a:cs typeface="Times New Roman" panose="02020603050405020304" pitchFamily="18" charset="0"/>
                <a:sym typeface="+mn-ea"/>
              </a:rPr>
              <a:t>表示苏格拉底，则苏格底论题表示为</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buNone/>
            </a:pPr>
            <a:r>
              <a:rPr lang="zh-CN" altLang="en-US"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x </a:t>
            </a:r>
            <a:r>
              <a:rPr lang="en-US" altLang="zh-CN" sz="280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M</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D</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endParaRPr>
          </a:p>
          <a:p>
            <a:pPr fontAlgn="auto">
              <a:lnSpc>
                <a:spcPct val="150000"/>
              </a:lnSpc>
              <a:buNone/>
            </a:pPr>
            <a:r>
              <a:rPr lang="zh-CN" altLang="en-US" sz="2800" dirty="0">
                <a:latin typeface="Times New Roman" panose="02020603050405020304" pitchFamily="18" charset="0"/>
                <a:cs typeface="Times New Roman" panose="02020603050405020304" pitchFamily="18" charset="0"/>
                <a:sym typeface="+mn-ea"/>
              </a:rPr>
              <a:t>　　　</a:t>
            </a:r>
            <a:r>
              <a:rPr lang="en-US" altLang="zh-CN" sz="2800" i="1" err="1">
                <a:latin typeface="Times New Roman" panose="02020603050405020304" pitchFamily="18" charset="0"/>
                <a:cs typeface="Times New Roman" panose="02020603050405020304" pitchFamily="18" charset="0"/>
                <a:sym typeface="+mn-ea"/>
              </a:rPr>
              <a:t>M</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s</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所以，</a:t>
            </a:r>
            <a:r>
              <a:rPr lang="en-US" altLang="zh-CN" sz="2800" i="1" err="1">
                <a:latin typeface="Times New Roman" panose="02020603050405020304" pitchFamily="18" charset="0"/>
                <a:cs typeface="Times New Roman" panose="02020603050405020304" pitchFamily="18" charset="0"/>
                <a:sym typeface="+mn-ea"/>
              </a:rPr>
              <a:t>D</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s</a:t>
            </a:r>
            <a:r>
              <a:rPr lang="en-US" altLang="zh-CN" sz="280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mn-ea"/>
              </a:rPr>
              <a:t>例</a:t>
            </a:r>
            <a:r>
              <a:rPr lang="en-US" altLang="zh-CN" sz="2800">
                <a:latin typeface="Times New Roman" panose="02020603050405020304" pitchFamily="18" charset="0"/>
                <a:cs typeface="Times New Roman" panose="02020603050405020304" pitchFamily="18" charset="0"/>
                <a:sym typeface="+mn-ea"/>
              </a:rPr>
              <a:t>10</a:t>
            </a:r>
            <a:r>
              <a:rPr lang="zh-CN" altLang="en-US" sz="2800" dirty="0">
                <a:latin typeface="Times New Roman" panose="02020603050405020304" pitchFamily="18" charset="0"/>
                <a:cs typeface="Times New Roman" panose="02020603050405020304" pitchFamily="18" charset="0"/>
                <a:sym typeface="+mn-ea"/>
              </a:rPr>
              <a:t>　通过两个不同点至多有一条直线．</a:t>
            </a:r>
            <a:endParaRPr lang="zh-CN" altLang="en-US" sz="2800" dirty="0">
              <a:latin typeface="Times New Roman" panose="02020603050405020304" pitchFamily="18" charset="0"/>
              <a:cs typeface="Times New Roman" panose="02020603050405020304" pitchFamily="18" charset="0"/>
            </a:endParaRPr>
          </a:p>
          <a:p>
            <a:pPr marL="0" indent="0"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令：</a:t>
            </a:r>
            <a:r>
              <a:rPr lang="en-US" altLang="zh-CN" sz="2800" i="1" err="1">
                <a:latin typeface="Times New Roman" panose="02020603050405020304" pitchFamily="18" charset="0"/>
                <a:cs typeface="Times New Roman" panose="02020603050405020304" pitchFamily="18" charset="0"/>
                <a:sym typeface="+mn-ea"/>
              </a:rPr>
              <a:t>T</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是点，    　</a:t>
            </a:r>
            <a:r>
              <a:rPr lang="en-US" altLang="zh-CN" sz="2800" i="1" err="1">
                <a:latin typeface="Times New Roman" panose="02020603050405020304" pitchFamily="18" charset="0"/>
                <a:cs typeface="Times New Roman" panose="02020603050405020304" pitchFamily="18" charset="0"/>
                <a:sym typeface="+mn-ea"/>
              </a:rPr>
              <a:t>L</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是直线</a:t>
            </a:r>
            <a:r>
              <a:rPr lang="en-US" altLang="zh-CN" sz="2800">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endParaRPr>
          </a:p>
          <a:p>
            <a:pPr marL="0" indent="0"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　    </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y</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z</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通过</a:t>
            </a:r>
            <a:r>
              <a:rPr lang="en-US" altLang="zh-CN" sz="2800" i="1">
                <a:latin typeface="Times New Roman" panose="02020603050405020304" pitchFamily="18" charset="0"/>
                <a:cs typeface="Times New Roman" panose="02020603050405020304" pitchFamily="18" charset="0"/>
                <a:sym typeface="+mn-ea"/>
              </a:rPr>
              <a:t>y</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z.</a:t>
            </a:r>
            <a:endParaRPr lang="en-US" altLang="zh-CN" sz="2800">
              <a:latin typeface="Times New Roman" panose="02020603050405020304" pitchFamily="18" charset="0"/>
              <a:cs typeface="Times New Roman" panose="02020603050405020304" pitchFamily="18" charset="0"/>
            </a:endParaRPr>
          </a:p>
          <a:p>
            <a:pPr marL="0" indent="0"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　　</a:t>
            </a:r>
            <a:r>
              <a:rPr lang="en-US" altLang="zh-CN" sz="2800" i="1" err="1">
                <a:latin typeface="Times New Roman" panose="02020603050405020304" pitchFamily="18" charset="0"/>
                <a:cs typeface="Times New Roman" panose="02020603050405020304" pitchFamily="18" charset="0"/>
                <a:sym typeface="+mn-ea"/>
              </a:rPr>
              <a:t>E</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y</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y.</a:t>
            </a:r>
            <a:endParaRPr lang="en-US" altLang="zh-CN" sz="2800">
              <a:latin typeface="Times New Roman" panose="02020603050405020304" pitchFamily="18" charset="0"/>
              <a:cs typeface="Times New Roman" panose="02020603050405020304" pitchFamily="18" charset="0"/>
            </a:endParaRPr>
          </a:p>
          <a:p>
            <a:pPr marL="0" indent="0"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则有</a:t>
            </a:r>
            <a:endParaRPr lang="zh-CN" altLang="en-US" sz="2800" dirty="0">
              <a:latin typeface="Times New Roman" panose="02020603050405020304" pitchFamily="18" charset="0"/>
              <a:cs typeface="Times New Roman" panose="02020603050405020304" pitchFamily="18" charset="0"/>
            </a:endParaRPr>
          </a:p>
          <a:p>
            <a:pPr marL="0" indent="0"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y</a:t>
            </a:r>
            <a:r>
              <a:rPr lang="en-US" altLang="zh-CN" sz="2800">
                <a:latin typeface="Times New Roman" panose="02020603050405020304" pitchFamily="18" charset="0"/>
                <a:cs typeface="Times New Roman" panose="02020603050405020304" pitchFamily="18" charset="0"/>
                <a:sym typeface="+mn-ea"/>
              </a:rPr>
              <a:t>( (</a:t>
            </a:r>
            <a:r>
              <a:rPr lang="en-US" altLang="zh-CN" sz="2800" i="1" err="1">
                <a:latin typeface="Times New Roman" panose="02020603050405020304" pitchFamily="18" charset="0"/>
                <a:cs typeface="Times New Roman" panose="02020603050405020304" pitchFamily="18" charset="0"/>
                <a:sym typeface="+mn-ea"/>
              </a:rPr>
              <a:t>T</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T</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y</a:t>
            </a:r>
            <a:r>
              <a:rPr lang="en-US" altLang="zh-CN" sz="2800" err="1">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E</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y</a:t>
            </a:r>
            <a:r>
              <a:rPr lang="en-US" altLang="zh-CN" sz="2800">
                <a:latin typeface="Times New Roman" panose="02020603050405020304" pitchFamily="18" charset="0"/>
                <a:cs typeface="Times New Roman" panose="02020603050405020304" pitchFamily="18" charset="0"/>
                <a:sym typeface="+mn-ea"/>
              </a:rPr>
              <a:t>) )  → </a:t>
            </a:r>
            <a:endParaRPr lang="en-US" altLang="zh-CN" sz="2800">
              <a:latin typeface="Times New Roman" panose="02020603050405020304" pitchFamily="18" charset="0"/>
              <a:cs typeface="Times New Roman" panose="02020603050405020304" pitchFamily="18" charset="0"/>
              <a:sym typeface="+mn-ea"/>
            </a:endParaRPr>
          </a:p>
          <a:p>
            <a:pPr marL="0" indent="0" fontAlgn="auto">
              <a:lnSpc>
                <a:spcPct val="150000"/>
              </a:lnSpc>
              <a:spcBef>
                <a:spcPts val="0"/>
              </a:spcBef>
              <a:buNone/>
            </a:pPr>
            <a:r>
              <a:rPr lang="en-US" altLang="zh-CN" sz="2800">
                <a:latin typeface="Times New Roman" panose="02020603050405020304" pitchFamily="18" charset="0"/>
                <a:cs typeface="Times New Roman" panose="02020603050405020304" pitchFamily="18" charset="0"/>
                <a:sym typeface="Symbol" panose="05050102010706020507" pitchFamily="18" charset="2"/>
              </a:rPr>
              <a:t>    </a:t>
            </a:r>
            <a:r>
              <a:rPr lang="en-US" altLang="zh-CN" sz="2800" i="1">
                <a:latin typeface="Times New Roman" panose="02020603050405020304" pitchFamily="18" charset="0"/>
                <a:cs typeface="Times New Roman" panose="02020603050405020304" pitchFamily="18" charset="0"/>
                <a:sym typeface="+mn-ea"/>
              </a:rPr>
              <a:t>z</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z</a:t>
            </a:r>
            <a:r>
              <a:rPr lang="zh-CN" altLang="en-US" sz="2800" baseline="-25000" dirty="0">
                <a:latin typeface="Times New Roman" panose="02020603050405020304" pitchFamily="18" charset="0"/>
                <a:cs typeface="Times New Roman" panose="02020603050405020304" pitchFamily="18" charset="0"/>
                <a:sym typeface="+mn-ea"/>
              </a:rPr>
              <a:t>２</a:t>
            </a:r>
            <a:r>
              <a:rPr lang="en-US" altLang="zh-CN" sz="2800">
                <a:latin typeface="Times New Roman" panose="02020603050405020304" pitchFamily="18" charset="0"/>
                <a:cs typeface="Times New Roman" panose="02020603050405020304" pitchFamily="18" charset="0"/>
                <a:sym typeface="+mn-ea"/>
              </a:rPr>
              <a:t>(  (</a:t>
            </a:r>
            <a:r>
              <a:rPr lang="en-US" altLang="zh-CN" sz="2800" i="1" err="1">
                <a:latin typeface="Times New Roman" panose="02020603050405020304" pitchFamily="18" charset="0"/>
                <a:cs typeface="Times New Roman" panose="02020603050405020304" pitchFamily="18" charset="0"/>
                <a:sym typeface="+mn-ea"/>
              </a:rPr>
              <a:t>L</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z</a:t>
            </a:r>
            <a:r>
              <a:rPr lang="zh-CN" altLang="en-US" sz="2800" baseline="-25000" dirty="0">
                <a:solidFill>
                  <a:schemeClr val="tx1"/>
                </a:solidFill>
                <a:uFillTx/>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L</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z</a:t>
            </a:r>
            <a:r>
              <a:rPr lang="zh-CN" altLang="en-US" sz="2800" baseline="-25000" dirty="0">
                <a:latin typeface="Times New Roman" panose="02020603050405020304" pitchFamily="18" charset="0"/>
                <a:cs typeface="Times New Roman" panose="02020603050405020304" pitchFamily="18" charset="0"/>
                <a:sym typeface="+mn-ea"/>
              </a:rPr>
              <a:t>２</a:t>
            </a:r>
            <a:r>
              <a:rPr lang="en-US" altLang="zh-CN" sz="280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z</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y</a:t>
            </a:r>
            <a:r>
              <a:rPr lang="en-US" altLang="zh-CN" sz="280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z</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y</a:t>
            </a:r>
            <a:r>
              <a:rPr lang="en-US" altLang="zh-CN" sz="2800">
                <a:latin typeface="Times New Roman" panose="02020603050405020304" pitchFamily="18" charset="0"/>
                <a:cs typeface="Times New Roman" panose="02020603050405020304" pitchFamily="18" charset="0"/>
                <a:sym typeface="+mn-ea"/>
              </a:rPr>
              <a:t>) )→</a:t>
            </a:r>
            <a:r>
              <a:rPr lang="en-US" altLang="zh-CN" sz="2800" i="1" err="1">
                <a:latin typeface="Times New Roman" panose="02020603050405020304" pitchFamily="18" charset="0"/>
                <a:cs typeface="Times New Roman" panose="02020603050405020304" pitchFamily="18" charset="0"/>
                <a:sym typeface="+mn-ea"/>
              </a:rPr>
              <a:t>E</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z</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z</a:t>
            </a:r>
            <a:r>
              <a:rPr lang="zh-CN" altLang="en-US" sz="2800" baseline="-25000" dirty="0">
                <a:latin typeface="Times New Roman" panose="02020603050405020304" pitchFamily="18" charset="0"/>
                <a:cs typeface="Times New Roman" panose="02020603050405020304" pitchFamily="18" charset="0"/>
                <a:sym typeface="+mn-ea"/>
              </a:rPr>
              <a:t>２</a:t>
            </a:r>
            <a:r>
              <a:rPr lang="en-US" altLang="zh-CN" sz="2800">
                <a:latin typeface="Times New Roman" panose="02020603050405020304" pitchFamily="18" charset="0"/>
                <a:cs typeface="Times New Roman" panose="02020603050405020304" pitchFamily="18" charset="0"/>
                <a:sym typeface="+mn-ea"/>
              </a:rPr>
              <a:t>)  ) ).</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07645" y="936625"/>
            <a:ext cx="10164445" cy="5063490"/>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3600" b="1" dirty="0">
                <a:sym typeface="+mn-ea"/>
              </a:rPr>
              <a:t>习题 一 1,2</a:t>
            </a:r>
            <a:endParaRPr lang="zh-CN" altLang="en-US" sz="3600" b="1" dirty="0">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4866545" y="687037"/>
            <a:ext cx="5179060" cy="532190"/>
            <a:chOff x="5689600" y="1501170"/>
            <a:chExt cx="5179060" cy="532190"/>
          </a:xfrm>
        </p:grpSpPr>
        <p:sp>
          <p:nvSpPr>
            <p:cNvPr id="32" name="平行四边形 31"/>
            <p:cNvSpPr/>
            <p:nvPr>
              <p:custDataLst>
                <p:tags r:id="rId2"/>
              </p:custDataLst>
            </p:nvPr>
          </p:nvSpPr>
          <p:spPr>
            <a:xfrm>
              <a:off x="6375400" y="1820459"/>
              <a:ext cx="3963736"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4" name="平行四边形 3"/>
            <p:cNvSpPr/>
            <p:nvPr>
              <p:custDataLst>
                <p:tags r:id="rId3"/>
              </p:custDataLst>
            </p:nvPr>
          </p:nvSpPr>
          <p:spPr>
            <a:xfrm>
              <a:off x="5689600" y="155197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r>
                <a:rPr lang="en-US" altLang="zh-CN" sz="2400" b="1" dirty="0">
                  <a:solidFill>
                    <a:schemeClr val="tx1"/>
                  </a:solidFill>
                  <a:latin typeface="Times New Roman" panose="02020603050405020304" pitchFamily="18" charset="0"/>
                  <a:cs typeface="Times New Roman" panose="02020603050405020304" pitchFamily="18" charset="0"/>
                </a:rPr>
                <a:t>01</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5" name="文本框 4"/>
            <p:cNvSpPr txBox="1"/>
            <p:nvPr>
              <p:custDataLst>
                <p:tags r:id="rId4"/>
              </p:custDataLst>
            </p:nvPr>
          </p:nvSpPr>
          <p:spPr>
            <a:xfrm>
              <a:off x="6572250" y="1501170"/>
              <a:ext cx="4296410" cy="521970"/>
            </a:xfrm>
            <a:prstGeom prst="rect">
              <a:avLst/>
            </a:prstGeom>
            <a:noFill/>
          </p:spPr>
          <p:txBody>
            <a:bodyPr wrap="square" rtlCol="0">
              <a:spAutoFit/>
            </a:bodyPr>
            <a:lstStyle/>
            <a:p>
              <a:r>
                <a:rPr lang="zh-CN" altLang="en-US" sz="2800" b="1" dirty="0">
                  <a:solidFill>
                    <a:schemeClr val="tx1"/>
                  </a:solidFill>
                  <a:latin typeface="微软雅黑" panose="020B0503020204020204" charset="-122"/>
                  <a:ea typeface="微软雅黑" panose="020B0503020204020204" charset="-122"/>
                </a:rPr>
                <a:t>谓词与量词</a:t>
              </a:r>
              <a:endParaRPr lang="zh-CN" altLang="en-US" sz="2800" b="1" dirty="0">
                <a:solidFill>
                  <a:schemeClr val="tx1"/>
                </a:solidFill>
                <a:latin typeface="微软雅黑" panose="020B0503020204020204" charset="-122"/>
                <a:ea typeface="微软雅黑" panose="020B0503020204020204" charset="-122"/>
              </a:endParaRPr>
            </a:p>
          </p:txBody>
        </p:sp>
      </p:grpSp>
      <p:grpSp>
        <p:nvGrpSpPr>
          <p:cNvPr id="16" name="组合 15"/>
          <p:cNvGrpSpPr/>
          <p:nvPr>
            <p:custDataLst>
              <p:tags r:id="rId5"/>
            </p:custDataLst>
          </p:nvPr>
        </p:nvGrpSpPr>
        <p:grpSpPr>
          <a:xfrm>
            <a:off x="4866545" y="2199667"/>
            <a:ext cx="4878071" cy="549275"/>
            <a:chOff x="5689600" y="2273300"/>
            <a:chExt cx="4710116" cy="549489"/>
          </a:xfrm>
        </p:grpSpPr>
        <p:sp>
          <p:nvSpPr>
            <p:cNvPr id="33" name="平行四边形 32"/>
            <p:cNvSpPr/>
            <p:nvPr>
              <p:custDataLst>
                <p:tags r:id="rId6"/>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5689600" y="2273300"/>
              <a:ext cx="4710116" cy="522173"/>
              <a:chOff x="5689600" y="2273300"/>
              <a:chExt cx="4710116" cy="522173"/>
            </a:xfrm>
          </p:grpSpPr>
          <p:sp>
            <p:nvSpPr>
              <p:cNvPr id="18" name="平行四边形 17"/>
              <p:cNvSpPr/>
              <p:nvPr>
                <p:custDataLst>
                  <p:tags r:id="rId7"/>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02</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19" name="文本框 18"/>
              <p:cNvSpPr txBox="1"/>
              <p:nvPr>
                <p:custDataLst>
                  <p:tags r:id="rId8"/>
                </p:custDataLst>
              </p:nvPr>
            </p:nvSpPr>
            <p:spPr>
              <a:xfrm>
                <a:off x="6572517" y="2273300"/>
                <a:ext cx="3827199" cy="522173"/>
              </a:xfrm>
              <a:prstGeom prst="rect">
                <a:avLst/>
              </a:prstGeom>
              <a:noFill/>
            </p:spPr>
            <p:txBody>
              <a:bodyPr wrap="square" rtlCol="0">
                <a:spAutoFit/>
              </a:bodyPr>
              <a:lstStyle/>
              <a:p>
                <a:r>
                  <a:rPr lang="zh-CN" altLang="en-US" sz="2800" b="1" dirty="0">
                    <a:solidFill>
                      <a:srgbClr val="FF0000"/>
                    </a:solidFill>
                    <a:latin typeface="微软雅黑" panose="020B0503020204020204" charset="-122"/>
                    <a:ea typeface="微软雅黑" panose="020B0503020204020204" charset="-122"/>
                  </a:rPr>
                  <a:t>合式公式</a:t>
                </a:r>
                <a:endParaRPr lang="zh-CN" altLang="en-US" sz="2800" b="1" dirty="0">
                  <a:solidFill>
                    <a:srgbClr val="FF0000"/>
                  </a:solidFill>
                  <a:latin typeface="微软雅黑" panose="020B0503020204020204" charset="-122"/>
                  <a:ea typeface="微软雅黑" panose="020B0503020204020204" charset="-122"/>
                </a:endParaRPr>
              </a:p>
            </p:txBody>
          </p:sp>
        </p:grpSp>
      </p:grpSp>
      <p:grpSp>
        <p:nvGrpSpPr>
          <p:cNvPr id="2" name="组合 1"/>
          <p:cNvGrpSpPr/>
          <p:nvPr>
            <p:custDataLst>
              <p:tags r:id="rId9"/>
            </p:custDataLst>
          </p:nvPr>
        </p:nvGrpSpPr>
        <p:grpSpPr>
          <a:xfrm>
            <a:off x="4866545" y="3729382"/>
            <a:ext cx="4878071" cy="549275"/>
            <a:chOff x="5689600" y="2273300"/>
            <a:chExt cx="4710116" cy="549489"/>
          </a:xfrm>
        </p:grpSpPr>
        <p:sp>
          <p:nvSpPr>
            <p:cNvPr id="6" name="平行四边形 5"/>
            <p:cNvSpPr/>
            <p:nvPr>
              <p:custDataLst>
                <p:tags r:id="rId10"/>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7" name="组合 6"/>
            <p:cNvGrpSpPr/>
            <p:nvPr/>
          </p:nvGrpSpPr>
          <p:grpSpPr>
            <a:xfrm>
              <a:off x="5689600" y="2273300"/>
              <a:ext cx="4710116" cy="522173"/>
              <a:chOff x="5689600" y="2273300"/>
              <a:chExt cx="4710116" cy="522173"/>
            </a:xfrm>
          </p:grpSpPr>
          <p:sp>
            <p:nvSpPr>
              <p:cNvPr id="8" name="平行四边形 7"/>
              <p:cNvSpPr/>
              <p:nvPr>
                <p:custDataLst>
                  <p:tags r:id="rId11"/>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p>
                <a:pPr algn="ctr"/>
                <a:r>
                  <a:rPr lang="en-US" altLang="zh-CN" sz="2400" b="1" dirty="0">
                    <a:solidFill>
                      <a:schemeClr val="tx1"/>
                    </a:solidFill>
                    <a:latin typeface="Times New Roman" panose="02020603050405020304" pitchFamily="18" charset="0"/>
                    <a:cs typeface="Times New Roman" panose="02020603050405020304" pitchFamily="18" charset="0"/>
                  </a:rPr>
                  <a:t>03</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9" name="文本框 8"/>
              <p:cNvSpPr txBox="1"/>
              <p:nvPr>
                <p:custDataLst>
                  <p:tags r:id="rId12"/>
                </p:custDataLst>
              </p:nvPr>
            </p:nvSpPr>
            <p:spPr>
              <a:xfrm>
                <a:off x="6572517" y="2273300"/>
                <a:ext cx="3827199" cy="522173"/>
              </a:xfrm>
              <a:prstGeom prst="rect">
                <a:avLst/>
              </a:prstGeom>
              <a:noFill/>
            </p:spPr>
            <p:txBody>
              <a:bodyPr wrap="square" rtlCol="0">
                <a:spAutoFit/>
              </a:bodyPr>
              <a:p>
                <a:r>
                  <a:rPr lang="zh-CN" altLang="en-US" sz="2800" b="1" dirty="0">
                    <a:solidFill>
                      <a:schemeClr val="tx1"/>
                    </a:solidFill>
                    <a:latin typeface="微软雅黑" panose="020B0503020204020204" charset="-122"/>
                    <a:ea typeface="微软雅黑" panose="020B0503020204020204" charset="-122"/>
                  </a:rPr>
                  <a:t>等价与范式</a:t>
                </a:r>
                <a:endParaRPr lang="zh-CN" altLang="en-US" sz="2800" b="1" dirty="0">
                  <a:solidFill>
                    <a:schemeClr val="tx1"/>
                  </a:solidFill>
                  <a:latin typeface="微软雅黑" panose="020B0503020204020204" charset="-122"/>
                  <a:ea typeface="微软雅黑" panose="020B0503020204020204" charset="-122"/>
                </a:endParaRPr>
              </a:p>
            </p:txBody>
          </p:sp>
        </p:grpSp>
      </p:grpSp>
      <p:grpSp>
        <p:nvGrpSpPr>
          <p:cNvPr id="13" name="组合 12"/>
          <p:cNvGrpSpPr/>
          <p:nvPr>
            <p:custDataLst>
              <p:tags r:id="rId13"/>
            </p:custDataLst>
          </p:nvPr>
        </p:nvGrpSpPr>
        <p:grpSpPr>
          <a:xfrm>
            <a:off x="4866545" y="5259097"/>
            <a:ext cx="4878071" cy="549275"/>
            <a:chOff x="5689600" y="2273300"/>
            <a:chExt cx="4710116" cy="549489"/>
          </a:xfrm>
        </p:grpSpPr>
        <p:sp>
          <p:nvSpPr>
            <p:cNvPr id="14" name="平行四边形 13"/>
            <p:cNvSpPr/>
            <p:nvPr>
              <p:custDataLst>
                <p:tags r:id="rId14"/>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5689600" y="2273300"/>
              <a:ext cx="4710116" cy="522173"/>
              <a:chOff x="5689600" y="2273300"/>
              <a:chExt cx="4710116" cy="522173"/>
            </a:xfrm>
          </p:grpSpPr>
          <p:sp>
            <p:nvSpPr>
              <p:cNvPr id="17" name="平行四边形 16"/>
              <p:cNvSpPr/>
              <p:nvPr>
                <p:custDataLst>
                  <p:tags r:id="rId15"/>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p>
                <a:pPr algn="ctr"/>
                <a:r>
                  <a:rPr lang="en-US" altLang="zh-CN" sz="2400" b="1" dirty="0">
                    <a:solidFill>
                      <a:schemeClr val="tx1"/>
                    </a:solidFill>
                    <a:latin typeface="Times New Roman" panose="02020603050405020304" pitchFamily="18" charset="0"/>
                    <a:cs typeface="Times New Roman" panose="02020603050405020304" pitchFamily="18" charset="0"/>
                  </a:rPr>
                  <a:t>04</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20" name="文本框 19"/>
              <p:cNvSpPr txBox="1"/>
              <p:nvPr>
                <p:custDataLst>
                  <p:tags r:id="rId16"/>
                </p:custDataLst>
              </p:nvPr>
            </p:nvSpPr>
            <p:spPr>
              <a:xfrm>
                <a:off x="6572517" y="2273300"/>
                <a:ext cx="3827199" cy="522173"/>
              </a:xfrm>
              <a:prstGeom prst="rect">
                <a:avLst/>
              </a:prstGeom>
              <a:noFill/>
            </p:spPr>
            <p:txBody>
              <a:bodyPr wrap="square" rtlCol="0">
                <a:spAutoFit/>
              </a:bodyPr>
              <a:p>
                <a:r>
                  <a:rPr lang="zh-CN" altLang="en-US" sz="2800" b="1" dirty="0">
                    <a:solidFill>
                      <a:schemeClr val="tx1"/>
                    </a:solidFill>
                    <a:latin typeface="微软雅黑" panose="020B0503020204020204" charset="-122"/>
                    <a:ea typeface="微软雅黑" panose="020B0503020204020204" charset="-122"/>
                  </a:rPr>
                  <a:t>推理理论</a:t>
                </a:r>
                <a:endParaRPr lang="zh-CN" altLang="en-US" sz="2800" b="1" dirty="0">
                  <a:solidFill>
                    <a:schemeClr val="tx1"/>
                  </a:solidFill>
                  <a:latin typeface="微软雅黑" panose="020B0503020204020204" charset="-122"/>
                  <a:ea typeface="微软雅黑" panose="020B0503020204020204" charset="-122"/>
                </a:endParaRPr>
              </a:p>
            </p:txBody>
          </p:sp>
        </p:grpSp>
      </p:grpSp>
      <p:sp>
        <p:nvSpPr>
          <p:cNvPr id="3" name="文本框 2"/>
          <p:cNvSpPr txBox="1"/>
          <p:nvPr/>
        </p:nvSpPr>
        <p:spPr>
          <a:xfrm>
            <a:off x="196850" y="2075180"/>
            <a:ext cx="4231640" cy="2546985"/>
          </a:xfrm>
          <a:prstGeom prst="rect">
            <a:avLst/>
          </a:prstGeom>
          <a:noFill/>
        </p:spPr>
        <p:txBody>
          <a:bodyPr wrap="square" rtlCol="0">
            <a:noAutofit/>
          </a:bodyPr>
          <a:lstStyle/>
          <a:p>
            <a:pPr algn="ctr"/>
            <a:r>
              <a:rPr lang="zh-CN" altLang="en-US" sz="5400" b="1" dirty="0">
                <a:solidFill>
                  <a:schemeClr val="tx1"/>
                </a:solidFill>
                <a:latin typeface="微软雅黑" panose="020B0503020204020204" charset="-122"/>
                <a:ea typeface="微软雅黑" panose="020B0503020204020204" charset="-122"/>
              </a:rPr>
              <a:t>第十五章</a:t>
            </a:r>
            <a:r>
              <a:rPr lang="en-US" altLang="zh-CN" sz="5400" b="1" dirty="0">
                <a:solidFill>
                  <a:schemeClr val="tx1"/>
                </a:solidFill>
                <a:latin typeface="微软雅黑" panose="020B0503020204020204" charset="-122"/>
                <a:ea typeface="微软雅黑" panose="020B0503020204020204" charset="-122"/>
              </a:rPr>
              <a:t> </a:t>
            </a:r>
            <a:endParaRPr lang="en-US" altLang="zh-CN" sz="5400" b="1" dirty="0">
              <a:solidFill>
                <a:schemeClr val="tx1"/>
              </a:solidFill>
              <a:latin typeface="微软雅黑" panose="020B0503020204020204" charset="-122"/>
              <a:ea typeface="微软雅黑" panose="020B0503020204020204" charset="-122"/>
            </a:endParaRPr>
          </a:p>
          <a:p>
            <a:pPr algn="ctr"/>
            <a:r>
              <a:rPr lang="zh-CN" sz="5400" b="1" dirty="0">
                <a:solidFill>
                  <a:schemeClr val="tx1"/>
                </a:solidFill>
                <a:latin typeface="微软雅黑" panose="020B0503020204020204" charset="-122"/>
                <a:ea typeface="微软雅黑" panose="020B0503020204020204" charset="-122"/>
              </a:rPr>
              <a:t>谓词逻辑</a:t>
            </a:r>
            <a:endParaRPr lang="zh-CN" sz="5400" b="1" dirty="0">
              <a:solidFill>
                <a:schemeClr val="tx1"/>
              </a:solidFill>
              <a:latin typeface="微软雅黑" panose="020B0503020204020204" charset="-122"/>
              <a:ea typeface="微软雅黑" panose="020B0503020204020204" charset="-122"/>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buFont typeface="Wingdings" panose="05000000000000000000" charset="0"/>
              <a:buChar char="Ø"/>
            </a:pPr>
            <a:r>
              <a:rPr lang="zh-CN" altLang="en-US" sz="2800" dirty="0">
                <a:sym typeface="+mn-ea"/>
              </a:rPr>
              <a:t>四种符号：</a:t>
            </a:r>
            <a:endParaRPr lang="zh-CN" altLang="en-US" sz="2800" dirty="0"/>
          </a:p>
          <a:p>
            <a:pPr fontAlgn="auto">
              <a:lnSpc>
                <a:spcPct val="150000"/>
              </a:lnSpc>
              <a:buFont typeface="Wingdings" panose="05000000000000000000" charset="0"/>
              <a:buChar char="Ø"/>
            </a:pPr>
            <a:r>
              <a:rPr lang="en-US" altLang="zh-CN" sz="2800">
                <a:sym typeface="+mn-ea"/>
              </a:rPr>
              <a:t>1. </a:t>
            </a:r>
            <a:r>
              <a:rPr lang="zh-CN" altLang="en-US" sz="2800" dirty="0">
                <a:sym typeface="+mn-ea"/>
              </a:rPr>
              <a:t>常</a:t>
            </a:r>
            <a:r>
              <a:rPr lang="zh-CN" altLang="en-US" sz="2800" dirty="0">
                <a:latin typeface="Times New Roman" panose="02020603050405020304" pitchFamily="18" charset="0"/>
                <a:cs typeface="Times New Roman" panose="02020603050405020304" pitchFamily="18" charset="0"/>
                <a:sym typeface="+mn-ea"/>
              </a:rPr>
              <a:t>量符号（个体符号）：</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b</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c</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或</a:t>
            </a:r>
            <a:r>
              <a:rPr lang="en-US" altLang="zh-CN" sz="2800" i="1">
                <a:latin typeface="Times New Roman" panose="02020603050405020304" pitchFamily="18" charset="0"/>
                <a:cs typeface="Times New Roman" panose="02020603050405020304" pitchFamily="18" charset="0"/>
                <a:sym typeface="+mn-ea"/>
              </a:rPr>
              <a:t>a</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buFont typeface="Wingdings" panose="05000000000000000000" charset="0"/>
              <a:buChar char="Ø"/>
            </a:pPr>
            <a:r>
              <a:rPr lang="en-US" altLang="zh-CN" sz="2800">
                <a:latin typeface="Times New Roman" panose="02020603050405020304" pitchFamily="18" charset="0"/>
                <a:cs typeface="Times New Roman" panose="02020603050405020304" pitchFamily="18" charset="0"/>
                <a:sym typeface="+mn-ea"/>
              </a:rPr>
              <a:t>2. </a:t>
            </a:r>
            <a:r>
              <a:rPr lang="zh-CN" altLang="en-US" sz="2800" dirty="0">
                <a:latin typeface="Times New Roman" panose="02020603050405020304" pitchFamily="18" charset="0"/>
                <a:cs typeface="Times New Roman" panose="02020603050405020304" pitchFamily="18" charset="0"/>
                <a:sym typeface="+mn-ea"/>
              </a:rPr>
              <a:t>变量符号：</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y</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z </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或</a:t>
            </a:r>
            <a:r>
              <a:rPr lang="en-US" altLang="zh-CN" sz="2800" i="1">
                <a:latin typeface="Times New Roman" panose="02020603050405020304" pitchFamily="18" charset="0"/>
                <a:cs typeface="Times New Roman" panose="02020603050405020304" pitchFamily="18" charset="0"/>
                <a:sym typeface="+mn-ea"/>
              </a:rPr>
              <a:t>x</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buFont typeface="Wingdings" panose="05000000000000000000" charset="0"/>
              <a:buChar char="Ø"/>
            </a:pPr>
            <a:r>
              <a:rPr lang="en-US" altLang="zh-CN" sz="2800">
                <a:latin typeface="Times New Roman" panose="02020603050405020304" pitchFamily="18" charset="0"/>
                <a:cs typeface="Times New Roman" panose="02020603050405020304" pitchFamily="18" charset="0"/>
                <a:sym typeface="+mn-ea"/>
              </a:rPr>
              <a:t>3. </a:t>
            </a:r>
            <a:r>
              <a:rPr lang="zh-CN" altLang="en-US" sz="2800" dirty="0">
                <a:latin typeface="Times New Roman" panose="02020603050405020304" pitchFamily="18" charset="0"/>
                <a:cs typeface="Times New Roman" panose="02020603050405020304" pitchFamily="18" charset="0"/>
                <a:sym typeface="+mn-ea"/>
              </a:rPr>
              <a:t>函数符号：</a:t>
            </a:r>
            <a:r>
              <a:rPr lang="en-US" altLang="zh-CN" sz="2800" i="1">
                <a:latin typeface="Times New Roman" panose="02020603050405020304" pitchFamily="18" charset="0"/>
                <a:cs typeface="Times New Roman" panose="02020603050405020304" pitchFamily="18" charset="0"/>
                <a:sym typeface="+mn-ea"/>
              </a:rPr>
              <a:t>f</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g</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h</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或</a:t>
            </a:r>
            <a:r>
              <a:rPr lang="en-US" altLang="zh-CN" sz="2800" i="1">
                <a:latin typeface="Times New Roman" panose="02020603050405020304" pitchFamily="18" charset="0"/>
                <a:cs typeface="Times New Roman" panose="02020603050405020304" pitchFamily="18" charset="0"/>
                <a:sym typeface="+mn-ea"/>
              </a:rPr>
              <a:t>f</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f</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 ). </a:t>
            </a:r>
            <a:r>
              <a:rPr lang="zh-CN" altLang="en-US" sz="2800" dirty="0">
                <a:latin typeface="Times New Roman" panose="02020603050405020304" pitchFamily="18" charset="0"/>
                <a:cs typeface="Times New Roman" panose="02020603050405020304" pitchFamily="18" charset="0"/>
                <a:sym typeface="+mn-ea"/>
              </a:rPr>
              <a:t>每个函数符号使用时都有确定的元数</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为了指明元数，</a:t>
            </a:r>
            <a:r>
              <a:rPr lang="en-US" altLang="zh-CN" sz="2800" i="1">
                <a:latin typeface="Times New Roman" panose="02020603050405020304" pitchFamily="18" charset="0"/>
                <a:cs typeface="Times New Roman" panose="02020603050405020304" pitchFamily="18" charset="0"/>
                <a:sym typeface="+mn-ea"/>
              </a:rPr>
              <a:t>n</a:t>
            </a:r>
            <a:r>
              <a:rPr lang="zh-CN" altLang="en-US" sz="2800" dirty="0">
                <a:latin typeface="Times New Roman" panose="02020603050405020304" pitchFamily="18" charset="0"/>
                <a:cs typeface="Times New Roman" panose="02020603050405020304" pitchFamily="18" charset="0"/>
                <a:sym typeface="+mn-ea"/>
              </a:rPr>
              <a:t>元函数符号通常记为</a:t>
            </a:r>
            <a:r>
              <a:rPr lang="en-US" altLang="zh-CN" sz="2800" i="1">
                <a:latin typeface="Times New Roman" panose="02020603050405020304" pitchFamily="18" charset="0"/>
                <a:cs typeface="Times New Roman" panose="02020603050405020304" pitchFamily="18" charset="0"/>
                <a:sym typeface="+mn-ea"/>
              </a:rPr>
              <a:t>f </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en-US" altLang="zh-CN" sz="2800" baseline="-25000">
                <a:latin typeface="Times New Roman" panose="02020603050405020304" pitchFamily="18" charset="0"/>
                <a:cs typeface="Times New Roman" panose="02020603050405020304" pitchFamily="18" charset="0"/>
                <a:sym typeface="+mn-ea"/>
              </a:rPr>
              <a:t>1</a:t>
            </a:r>
            <a:r>
              <a:rPr lang="en-US" altLang="zh-CN" sz="2800">
                <a:latin typeface="Times New Roman" panose="02020603050405020304" pitchFamily="18" charset="0"/>
                <a:cs typeface="Times New Roman" panose="02020603050405020304" pitchFamily="18" charset="0"/>
                <a:sym typeface="+mn-ea"/>
              </a:rPr>
              <a:t>, </a:t>
            </a:r>
            <a:r>
              <a:rPr lang="en-US" altLang="zh-CN" sz="2800" i="1">
                <a:latin typeface="Times New Roman" panose="02020603050405020304" pitchFamily="18" charset="0"/>
                <a:cs typeface="Times New Roman" panose="02020603050405020304" pitchFamily="18" charset="0"/>
                <a:sym typeface="+mn-ea"/>
              </a:rPr>
              <a:t>x</a:t>
            </a:r>
            <a:r>
              <a:rPr lang="en-US" altLang="zh-CN" sz="2800" baseline="-25000">
                <a:latin typeface="Times New Roman" panose="02020603050405020304" pitchFamily="18" charset="0"/>
                <a:cs typeface="Times New Roman" panose="02020603050405020304" pitchFamily="18" charset="0"/>
                <a:sym typeface="+mn-ea"/>
              </a:rPr>
              <a:t>2</a:t>
            </a:r>
            <a:r>
              <a:rPr lang="en-US" altLang="zh-CN" sz="2800">
                <a:latin typeface="Times New Roman" panose="02020603050405020304" pitchFamily="18" charset="0"/>
                <a:cs typeface="Times New Roman" panose="02020603050405020304" pitchFamily="18" charset="0"/>
                <a:sym typeface="+mn-ea"/>
              </a:rPr>
              <a:t>, …, </a:t>
            </a:r>
            <a:r>
              <a:rPr lang="en-US" altLang="zh-CN" sz="2800" i="1" err="1">
                <a:latin typeface="Times New Roman" panose="02020603050405020304" pitchFamily="18" charset="0"/>
                <a:cs typeface="Times New Roman" panose="02020603050405020304" pitchFamily="18" charset="0"/>
                <a:sym typeface="+mn-ea"/>
              </a:rPr>
              <a:t>x</a:t>
            </a:r>
            <a:r>
              <a:rPr lang="en-US" altLang="zh-CN" sz="2800" i="1" baseline="-25000" err="1">
                <a:latin typeface="Times New Roman" panose="02020603050405020304" pitchFamily="18" charset="0"/>
                <a:cs typeface="Times New Roman" panose="02020603050405020304" pitchFamily="18" charset="0"/>
                <a:sym typeface="+mn-ea"/>
              </a:rPr>
              <a:t>n</a:t>
            </a:r>
            <a:r>
              <a:rPr lang="en-US" altLang="zh-CN" sz="2800">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endParaRPr>
          </a:p>
          <a:p>
            <a:pPr fontAlgn="auto">
              <a:lnSpc>
                <a:spcPct val="150000"/>
              </a:lnSpc>
              <a:buFont typeface="Wingdings" panose="05000000000000000000" charset="0"/>
              <a:buChar char="Ø"/>
            </a:pPr>
            <a:r>
              <a:rPr lang="en-US" altLang="zh-CN" sz="2800">
                <a:latin typeface="Times New Roman" panose="02020603050405020304" pitchFamily="18" charset="0"/>
                <a:cs typeface="Times New Roman" panose="02020603050405020304" pitchFamily="18" charset="0"/>
                <a:sym typeface="+mn-ea"/>
              </a:rPr>
              <a:t>4. </a:t>
            </a:r>
            <a:r>
              <a:rPr lang="zh-CN" altLang="en-US" sz="2800" dirty="0">
                <a:latin typeface="Times New Roman" panose="02020603050405020304" pitchFamily="18" charset="0"/>
                <a:cs typeface="Times New Roman" panose="02020603050405020304" pitchFamily="18" charset="0"/>
                <a:sym typeface="+mn-ea"/>
              </a:rPr>
              <a:t>谓词符号：</a:t>
            </a:r>
            <a:r>
              <a:rPr lang="en-US" altLang="zh-CN" sz="2800" i="1">
                <a:latin typeface="Times New Roman" panose="02020603050405020304" pitchFamily="18" charset="0"/>
                <a:cs typeface="Times New Roman" panose="02020603050405020304" pitchFamily="18" charset="0"/>
                <a:sym typeface="+mn-ea"/>
              </a:rPr>
              <a:t>P</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Q</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R</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或</a:t>
            </a:r>
            <a:r>
              <a:rPr lang="en-US" altLang="zh-CN" sz="2800" i="1">
                <a:latin typeface="Times New Roman" panose="02020603050405020304" pitchFamily="18" charset="0"/>
                <a:cs typeface="Times New Roman" panose="02020603050405020304" pitchFamily="18" charset="0"/>
                <a:sym typeface="+mn-ea"/>
              </a:rPr>
              <a:t>P</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P</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  </a:t>
            </a:r>
            <a:r>
              <a:rPr lang="en-US" altLang="zh-CN" sz="2800" i="1">
                <a:latin typeface="Times New Roman" panose="02020603050405020304" pitchFamily="18" charset="0"/>
                <a:cs typeface="Times New Roman" panose="02020603050405020304" pitchFamily="18" charset="0"/>
                <a:sym typeface="+mn-ea"/>
              </a:rPr>
              <a:t>Q</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Q</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，每个谓词符号使用时都有确定的元数</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为了指明元数，</a:t>
            </a:r>
            <a:r>
              <a:rPr lang="en-US" altLang="zh-CN" sz="2800" i="1">
                <a:latin typeface="Times New Roman" panose="02020603050405020304" pitchFamily="18" charset="0"/>
                <a:cs typeface="Times New Roman" panose="02020603050405020304" pitchFamily="18" charset="0"/>
                <a:sym typeface="+mn-ea"/>
              </a:rPr>
              <a:t>n</a:t>
            </a:r>
            <a:r>
              <a:rPr lang="zh-CN" altLang="en-US" sz="2800" dirty="0">
                <a:latin typeface="Times New Roman" panose="02020603050405020304" pitchFamily="18" charset="0"/>
                <a:cs typeface="Times New Roman" panose="02020603050405020304" pitchFamily="18" charset="0"/>
                <a:sym typeface="+mn-ea"/>
              </a:rPr>
              <a:t>元谓词符号通常记为</a:t>
            </a: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en-US" altLang="zh-CN" sz="2800" baseline="-25000">
                <a:latin typeface="Times New Roman" panose="02020603050405020304" pitchFamily="18" charset="0"/>
                <a:cs typeface="Times New Roman" panose="02020603050405020304" pitchFamily="18" charset="0"/>
                <a:sym typeface="+mn-ea"/>
              </a:rPr>
              <a:t>1</a:t>
            </a:r>
            <a:r>
              <a:rPr lang="en-US" altLang="zh-CN" sz="2800">
                <a:latin typeface="Times New Roman" panose="02020603050405020304" pitchFamily="18" charset="0"/>
                <a:cs typeface="Times New Roman" panose="02020603050405020304" pitchFamily="18" charset="0"/>
                <a:sym typeface="+mn-ea"/>
              </a:rPr>
              <a:t>, </a:t>
            </a:r>
            <a:r>
              <a:rPr lang="en-US" altLang="zh-CN" sz="2800" i="1">
                <a:latin typeface="Times New Roman" panose="02020603050405020304" pitchFamily="18" charset="0"/>
                <a:cs typeface="Times New Roman" panose="02020603050405020304" pitchFamily="18" charset="0"/>
                <a:sym typeface="+mn-ea"/>
              </a:rPr>
              <a:t>x</a:t>
            </a:r>
            <a:r>
              <a:rPr lang="en-US" altLang="zh-CN" sz="2800" baseline="-25000">
                <a:latin typeface="Times New Roman" panose="02020603050405020304" pitchFamily="18" charset="0"/>
                <a:cs typeface="Times New Roman" panose="02020603050405020304" pitchFamily="18" charset="0"/>
                <a:sym typeface="+mn-ea"/>
              </a:rPr>
              <a:t>2</a:t>
            </a:r>
            <a:r>
              <a:rPr lang="en-US" altLang="zh-CN" sz="2800">
                <a:latin typeface="Times New Roman" panose="02020603050405020304" pitchFamily="18" charset="0"/>
                <a:cs typeface="Times New Roman" panose="02020603050405020304" pitchFamily="18" charset="0"/>
                <a:sym typeface="+mn-ea"/>
              </a:rPr>
              <a:t>, …, </a:t>
            </a:r>
            <a:r>
              <a:rPr lang="en-US" altLang="zh-CN" sz="2800" i="1" err="1">
                <a:latin typeface="Times New Roman" panose="02020603050405020304" pitchFamily="18" charset="0"/>
                <a:cs typeface="Times New Roman" panose="02020603050405020304" pitchFamily="18" charset="0"/>
                <a:sym typeface="+mn-ea"/>
              </a:rPr>
              <a:t>x</a:t>
            </a:r>
            <a:r>
              <a:rPr lang="en-US" altLang="zh-CN" sz="2800" i="1" baseline="-25000" err="1">
                <a:latin typeface="Times New Roman" panose="02020603050405020304" pitchFamily="18" charset="0"/>
                <a:cs typeface="Times New Roman" panose="02020603050405020304" pitchFamily="18" charset="0"/>
                <a:sym typeface="+mn-ea"/>
              </a:rPr>
              <a:t>n</a:t>
            </a:r>
            <a:r>
              <a:rPr lang="en-US" altLang="zh-CN" sz="280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sym typeface="+mn-ea"/>
              </a:rPr>
              <a:t>定义１</a:t>
            </a:r>
            <a:r>
              <a:rPr lang="zh-CN" altLang="en-US" sz="2800" dirty="0">
                <a:sym typeface="+mn-ea"/>
              </a:rPr>
              <a:t>　</a:t>
            </a:r>
            <a:r>
              <a:rPr lang="zh-CN" altLang="en-US" sz="2800" b="1" dirty="0">
                <a:solidFill>
                  <a:srgbClr val="FF0000"/>
                </a:solidFill>
                <a:latin typeface="Times New Roman" panose="02020603050405020304" pitchFamily="18" charset="0"/>
                <a:cs typeface="Times New Roman" panose="02020603050405020304" pitchFamily="18" charset="0"/>
                <a:sym typeface="+mn-ea"/>
              </a:rPr>
              <a:t>谓词逻辑中的项</a:t>
            </a:r>
            <a:r>
              <a:rPr lang="zh-CN" altLang="en-US" sz="2800" dirty="0">
                <a:latin typeface="Times New Roman" panose="02020603050405020304" pitchFamily="18" charset="0"/>
                <a:cs typeface="Times New Roman" panose="02020603050405020304" pitchFamily="18" charset="0"/>
                <a:sym typeface="+mn-ea"/>
              </a:rPr>
              <a:t>归纳定义为    </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r>
              <a:rPr lang="en-US" altLang="zh-CN" sz="2800">
                <a:latin typeface="Times New Roman" panose="02020603050405020304" pitchFamily="18" charset="0"/>
                <a:cs typeface="Times New Roman" panose="02020603050405020304" pitchFamily="18" charset="0"/>
                <a:sym typeface="+mn-ea"/>
              </a:rPr>
              <a:t>1</a:t>
            </a:r>
            <a:r>
              <a:rPr lang="zh-CN" altLang="en-US" sz="2800" dirty="0">
                <a:latin typeface="Times New Roman" panose="02020603050405020304" pitchFamily="18" charset="0"/>
                <a:cs typeface="Times New Roman" panose="02020603050405020304" pitchFamily="18" charset="0"/>
                <a:sym typeface="+mn-ea"/>
              </a:rPr>
              <a:t>、常量符号是项．</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r>
              <a:rPr lang="en-US" altLang="zh-CN" sz="2800">
                <a:latin typeface="Times New Roman" panose="02020603050405020304" pitchFamily="18" charset="0"/>
                <a:cs typeface="Times New Roman" panose="02020603050405020304" pitchFamily="18" charset="0"/>
                <a:sym typeface="+mn-ea"/>
              </a:rPr>
              <a:t>2</a:t>
            </a:r>
            <a:r>
              <a:rPr lang="zh-CN" altLang="en-US" sz="2800" dirty="0">
                <a:latin typeface="Times New Roman" panose="02020603050405020304" pitchFamily="18" charset="0"/>
                <a:cs typeface="Times New Roman" panose="02020603050405020304" pitchFamily="18" charset="0"/>
                <a:sym typeface="+mn-ea"/>
              </a:rPr>
              <a:t>、变量符号是项．</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r>
              <a:rPr lang="en-US" altLang="zh-CN" sz="2800">
                <a:latin typeface="Times New Roman" panose="02020603050405020304" pitchFamily="18" charset="0"/>
                <a:cs typeface="Times New Roman" panose="02020603050405020304" pitchFamily="18" charset="0"/>
                <a:sym typeface="+mn-ea"/>
              </a:rPr>
              <a:t>3</a:t>
            </a:r>
            <a:r>
              <a:rPr lang="zh-CN" altLang="en-US" sz="2800" dirty="0">
                <a:latin typeface="Times New Roman" panose="02020603050405020304" pitchFamily="18" charset="0"/>
                <a:cs typeface="Times New Roman" panose="02020603050405020304" pitchFamily="18" charset="0"/>
                <a:sym typeface="+mn-ea"/>
              </a:rPr>
              <a:t>、若</a:t>
            </a:r>
            <a:r>
              <a:rPr lang="en-US" altLang="zh-CN" sz="2800" i="1">
                <a:latin typeface="Times New Roman" panose="02020603050405020304" pitchFamily="18" charset="0"/>
                <a:cs typeface="Times New Roman" panose="02020603050405020304" pitchFamily="18" charset="0"/>
                <a:sym typeface="+mn-ea"/>
              </a:rPr>
              <a:t>t</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t</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t</a:t>
            </a:r>
            <a:r>
              <a:rPr lang="en-US" altLang="zh-CN" sz="2800" i="1" baseline="-25000" err="1">
                <a:latin typeface="Times New Roman" panose="02020603050405020304" pitchFamily="18" charset="0"/>
                <a:cs typeface="Times New Roman" panose="02020603050405020304" pitchFamily="18" charset="0"/>
                <a:sym typeface="+mn-ea"/>
              </a:rPr>
              <a:t>n</a:t>
            </a:r>
            <a:r>
              <a:rPr lang="zh-CN" altLang="en-US" sz="2800" dirty="0">
                <a:latin typeface="Times New Roman" panose="02020603050405020304" pitchFamily="18" charset="0"/>
                <a:cs typeface="Times New Roman" panose="02020603050405020304" pitchFamily="18" charset="0"/>
                <a:sym typeface="+mn-ea"/>
              </a:rPr>
              <a:t>是项，则</a:t>
            </a:r>
            <a:r>
              <a:rPr lang="en-US" altLang="zh-CN" sz="2800" i="1">
                <a:latin typeface="Times New Roman" panose="02020603050405020304" pitchFamily="18" charset="0"/>
                <a:cs typeface="Times New Roman" panose="02020603050405020304" pitchFamily="18" charset="0"/>
                <a:sym typeface="+mn-ea"/>
              </a:rPr>
              <a:t>f </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t</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t</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t</a:t>
            </a:r>
            <a:r>
              <a:rPr lang="en-US" altLang="zh-CN" sz="2800" i="1" baseline="-25000" err="1">
                <a:latin typeface="Times New Roman" panose="02020603050405020304" pitchFamily="18" charset="0"/>
                <a:cs typeface="Times New Roman" panose="02020603050405020304" pitchFamily="18" charset="0"/>
                <a:sym typeface="+mn-ea"/>
              </a:rPr>
              <a:t>n</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是项．</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r>
              <a:rPr lang="en-US" altLang="zh-CN" sz="2800">
                <a:latin typeface="Times New Roman" panose="02020603050405020304" pitchFamily="18" charset="0"/>
                <a:cs typeface="Times New Roman" panose="02020603050405020304" pitchFamily="18" charset="0"/>
                <a:sym typeface="+mn-ea"/>
              </a:rPr>
              <a:t>4</a:t>
            </a:r>
            <a:r>
              <a:rPr lang="zh-CN" altLang="en-US" sz="2800" dirty="0">
                <a:latin typeface="Times New Roman" panose="02020603050405020304" pitchFamily="18" charset="0"/>
                <a:cs typeface="Times New Roman" panose="02020603050405020304" pitchFamily="18" charset="0"/>
                <a:sym typeface="+mn-ea"/>
              </a:rPr>
              <a:t>、所有项都是有限次使用</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２</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３</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生成的．</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a:latin typeface="微软雅黑" panose="020B0503020204020204" charset="-122"/>
                <a:ea typeface="微软雅黑" panose="020B0503020204020204" charset="-122"/>
                <a:cs typeface="微软雅黑" panose="020B0503020204020204" charset="-122"/>
                <a:sym typeface="+mn-ea"/>
              </a:rPr>
              <a:t>a，b，c，a</a:t>
            </a:r>
            <a:r>
              <a:rPr lang="zh-CN" altLang="en-US" sz="2800" baseline="-25000" dirty="0">
                <a:solidFill>
                  <a:schemeClr val="tx1"/>
                </a:solidFill>
                <a:uFillTx/>
                <a:latin typeface="微软雅黑" panose="020B0503020204020204" charset="-122"/>
                <a:ea typeface="微软雅黑" panose="020B0503020204020204" charset="-122"/>
                <a:cs typeface="微软雅黑" panose="020B0503020204020204" charset="-122"/>
                <a:sym typeface="+mn-ea"/>
              </a:rPr>
              <a:t>１</a:t>
            </a:r>
            <a:r>
              <a:rPr lang="zh-CN" altLang="en-US" sz="2800" dirty="0">
                <a:latin typeface="微软雅黑" panose="020B0503020204020204" charset="-122"/>
                <a:ea typeface="微软雅黑" panose="020B0503020204020204" charset="-122"/>
                <a:cs typeface="微软雅黑" panose="020B0503020204020204" charset="-122"/>
                <a:sym typeface="+mn-ea"/>
              </a:rPr>
              <a:t>，a</a:t>
            </a:r>
            <a:r>
              <a:rPr lang="zh-CN" altLang="en-US" sz="2800" baseline="-25000" dirty="0">
                <a:uFillTx/>
                <a:latin typeface="微软雅黑" panose="020B0503020204020204" charset="-122"/>
                <a:ea typeface="微软雅黑" panose="020B0503020204020204" charset="-122"/>
                <a:cs typeface="微软雅黑" panose="020B0503020204020204" charset="-122"/>
                <a:sym typeface="+mn-ea"/>
              </a:rPr>
              <a:t>２</a:t>
            </a:r>
            <a:r>
              <a:rPr lang="zh-CN" altLang="en-US" sz="2800" dirty="0">
                <a:latin typeface="微软雅黑" panose="020B0503020204020204" charset="-122"/>
                <a:ea typeface="微软雅黑" panose="020B0503020204020204" charset="-122"/>
                <a:cs typeface="微软雅黑" panose="020B0503020204020204" charset="-122"/>
                <a:sym typeface="+mn-ea"/>
              </a:rPr>
              <a:t>，x，y，x</a:t>
            </a:r>
            <a:r>
              <a:rPr lang="zh-CN" altLang="en-US" sz="2800" baseline="-25000" dirty="0">
                <a:uFillTx/>
                <a:latin typeface="微软雅黑" panose="020B0503020204020204" charset="-122"/>
                <a:ea typeface="微软雅黑" panose="020B0503020204020204" charset="-122"/>
                <a:cs typeface="微软雅黑" panose="020B0503020204020204" charset="-122"/>
                <a:sym typeface="+mn-ea"/>
              </a:rPr>
              <a:t>１</a:t>
            </a:r>
            <a:r>
              <a:rPr lang="zh-CN" altLang="en-US" sz="2800" dirty="0">
                <a:latin typeface="微软雅黑" panose="020B0503020204020204" charset="-122"/>
                <a:ea typeface="微软雅黑" panose="020B0503020204020204" charset="-122"/>
                <a:cs typeface="微软雅黑" panose="020B0503020204020204" charset="-122"/>
                <a:sym typeface="+mn-ea"/>
              </a:rPr>
              <a:t>，x</a:t>
            </a:r>
            <a:r>
              <a:rPr lang="zh-CN" altLang="en-US" sz="2800" baseline="-25000" dirty="0">
                <a:uFillTx/>
                <a:latin typeface="微软雅黑" panose="020B0503020204020204" charset="-122"/>
                <a:ea typeface="微软雅黑" panose="020B0503020204020204" charset="-122"/>
                <a:cs typeface="微软雅黑" panose="020B0503020204020204" charset="-122"/>
                <a:sym typeface="+mn-ea"/>
              </a:rPr>
              <a:t>２</a:t>
            </a:r>
            <a:r>
              <a:rPr lang="zh-CN" altLang="en-US" sz="2800" dirty="0">
                <a:latin typeface="微软雅黑" panose="020B0503020204020204" charset="-122"/>
                <a:ea typeface="微软雅黑" panose="020B0503020204020204" charset="-122"/>
                <a:cs typeface="微软雅黑" panose="020B0503020204020204" charset="-122"/>
                <a:sym typeface="+mn-ea"/>
              </a:rPr>
              <a:t>，f (a，x，x</a:t>
            </a:r>
            <a:r>
              <a:rPr lang="zh-CN" altLang="en-US" sz="2800" baseline="-25000" dirty="0">
                <a:uFillTx/>
                <a:latin typeface="微软雅黑" panose="020B0503020204020204" charset="-122"/>
                <a:ea typeface="微软雅黑" panose="020B0503020204020204" charset="-122"/>
                <a:cs typeface="微软雅黑" panose="020B0503020204020204" charset="-122"/>
                <a:sym typeface="+mn-ea"/>
              </a:rPr>
              <a:t>１</a:t>
            </a:r>
            <a:r>
              <a:rPr lang="zh-CN" altLang="en-US" sz="2800" dirty="0">
                <a:latin typeface="微软雅黑" panose="020B0503020204020204" charset="-122"/>
                <a:ea typeface="微软雅黑" panose="020B0503020204020204" charset="-122"/>
                <a:cs typeface="微软雅黑" panose="020B0503020204020204" charset="-122"/>
                <a:sym typeface="+mn-ea"/>
              </a:rPr>
              <a:t>)，f ( g (b，x，y)，h(x，y) ) 均为项．</a:t>
            </a:r>
            <a:endParaRPr lang="zh-CN" altLang="en-US" sz="2800" baseline="-25000" dirty="0">
              <a:uFillTx/>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4866545" y="687037"/>
            <a:ext cx="5179060" cy="532190"/>
            <a:chOff x="5689600" y="1501170"/>
            <a:chExt cx="5179060" cy="532190"/>
          </a:xfrm>
        </p:grpSpPr>
        <p:sp>
          <p:nvSpPr>
            <p:cNvPr id="32" name="平行四边形 31"/>
            <p:cNvSpPr/>
            <p:nvPr>
              <p:custDataLst>
                <p:tags r:id="rId2"/>
              </p:custDataLst>
            </p:nvPr>
          </p:nvSpPr>
          <p:spPr>
            <a:xfrm>
              <a:off x="6375400" y="1820459"/>
              <a:ext cx="3963736"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4" name="平行四边形 3"/>
            <p:cNvSpPr/>
            <p:nvPr>
              <p:custDataLst>
                <p:tags r:id="rId3"/>
              </p:custDataLst>
            </p:nvPr>
          </p:nvSpPr>
          <p:spPr>
            <a:xfrm>
              <a:off x="5689600" y="155197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r>
                <a:rPr lang="en-US" altLang="zh-CN" sz="2400" b="1" dirty="0">
                  <a:solidFill>
                    <a:schemeClr val="tx1"/>
                  </a:solidFill>
                  <a:latin typeface="Times New Roman" panose="02020603050405020304" pitchFamily="18" charset="0"/>
                  <a:cs typeface="Times New Roman" panose="02020603050405020304" pitchFamily="18" charset="0"/>
                </a:rPr>
                <a:t>01</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5" name="文本框 4"/>
            <p:cNvSpPr txBox="1"/>
            <p:nvPr>
              <p:custDataLst>
                <p:tags r:id="rId4"/>
              </p:custDataLst>
            </p:nvPr>
          </p:nvSpPr>
          <p:spPr>
            <a:xfrm>
              <a:off x="6572250" y="1501170"/>
              <a:ext cx="4296410" cy="521970"/>
            </a:xfrm>
            <a:prstGeom prst="rect">
              <a:avLst/>
            </a:prstGeom>
            <a:noFill/>
          </p:spPr>
          <p:txBody>
            <a:bodyPr wrap="square" rtlCol="0">
              <a:spAutoFit/>
            </a:bodyPr>
            <a:lstStyle/>
            <a:p>
              <a:r>
                <a:rPr lang="zh-CN" altLang="en-US" sz="2800" b="1" dirty="0">
                  <a:solidFill>
                    <a:srgbClr val="FF0000"/>
                  </a:solidFill>
                  <a:latin typeface="微软雅黑" panose="020B0503020204020204" charset="-122"/>
                  <a:ea typeface="微软雅黑" panose="020B0503020204020204" charset="-122"/>
                </a:rPr>
                <a:t>谓词与量词</a:t>
              </a:r>
              <a:endParaRPr lang="zh-CN" altLang="en-US" sz="2800" b="1" dirty="0">
                <a:solidFill>
                  <a:srgbClr val="FF0000"/>
                </a:solidFill>
                <a:latin typeface="微软雅黑" panose="020B0503020204020204" charset="-122"/>
                <a:ea typeface="微软雅黑" panose="020B0503020204020204" charset="-122"/>
              </a:endParaRPr>
            </a:p>
          </p:txBody>
        </p:sp>
      </p:grpSp>
      <p:grpSp>
        <p:nvGrpSpPr>
          <p:cNvPr id="16" name="组合 15"/>
          <p:cNvGrpSpPr/>
          <p:nvPr>
            <p:custDataLst>
              <p:tags r:id="rId5"/>
            </p:custDataLst>
          </p:nvPr>
        </p:nvGrpSpPr>
        <p:grpSpPr>
          <a:xfrm>
            <a:off x="4866545" y="2199667"/>
            <a:ext cx="4878071" cy="549275"/>
            <a:chOff x="5689600" y="2273300"/>
            <a:chExt cx="4710116" cy="549489"/>
          </a:xfrm>
        </p:grpSpPr>
        <p:sp>
          <p:nvSpPr>
            <p:cNvPr id="33" name="平行四边形 32"/>
            <p:cNvSpPr/>
            <p:nvPr>
              <p:custDataLst>
                <p:tags r:id="rId6"/>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5689600" y="2273300"/>
              <a:ext cx="4710116" cy="522173"/>
              <a:chOff x="5689600" y="2273300"/>
              <a:chExt cx="4710116" cy="522173"/>
            </a:xfrm>
          </p:grpSpPr>
          <p:sp>
            <p:nvSpPr>
              <p:cNvPr id="18" name="平行四边形 17"/>
              <p:cNvSpPr/>
              <p:nvPr>
                <p:custDataLst>
                  <p:tags r:id="rId7"/>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02</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19" name="文本框 18"/>
              <p:cNvSpPr txBox="1"/>
              <p:nvPr>
                <p:custDataLst>
                  <p:tags r:id="rId8"/>
                </p:custDataLst>
              </p:nvPr>
            </p:nvSpPr>
            <p:spPr>
              <a:xfrm>
                <a:off x="6572517" y="2273300"/>
                <a:ext cx="3827199" cy="522173"/>
              </a:xfrm>
              <a:prstGeom prst="rect">
                <a:avLst/>
              </a:prstGeom>
              <a:noFill/>
            </p:spPr>
            <p:txBody>
              <a:bodyPr wrap="square" rtlCol="0">
                <a:spAutoFit/>
              </a:bodyPr>
              <a:lstStyle/>
              <a:p>
                <a:r>
                  <a:rPr lang="zh-CN" altLang="en-US" sz="2800" b="1" dirty="0">
                    <a:solidFill>
                      <a:schemeClr val="tx1"/>
                    </a:solidFill>
                    <a:latin typeface="微软雅黑" panose="020B0503020204020204" charset="-122"/>
                    <a:ea typeface="微软雅黑" panose="020B0503020204020204" charset="-122"/>
                  </a:rPr>
                  <a:t>合式公式</a:t>
                </a:r>
                <a:endParaRPr lang="zh-CN" altLang="en-US" sz="2800" b="1" dirty="0">
                  <a:solidFill>
                    <a:schemeClr val="tx1"/>
                  </a:solidFill>
                  <a:latin typeface="微软雅黑" panose="020B0503020204020204" charset="-122"/>
                  <a:ea typeface="微软雅黑" panose="020B0503020204020204" charset="-122"/>
                </a:endParaRPr>
              </a:p>
            </p:txBody>
          </p:sp>
        </p:grpSp>
      </p:grpSp>
      <p:grpSp>
        <p:nvGrpSpPr>
          <p:cNvPr id="2" name="组合 1"/>
          <p:cNvGrpSpPr/>
          <p:nvPr>
            <p:custDataLst>
              <p:tags r:id="rId9"/>
            </p:custDataLst>
          </p:nvPr>
        </p:nvGrpSpPr>
        <p:grpSpPr>
          <a:xfrm>
            <a:off x="4866545" y="3729382"/>
            <a:ext cx="4878071" cy="549275"/>
            <a:chOff x="5689600" y="2273300"/>
            <a:chExt cx="4710116" cy="549489"/>
          </a:xfrm>
        </p:grpSpPr>
        <p:sp>
          <p:nvSpPr>
            <p:cNvPr id="6" name="平行四边形 5"/>
            <p:cNvSpPr/>
            <p:nvPr>
              <p:custDataLst>
                <p:tags r:id="rId10"/>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7" name="组合 6"/>
            <p:cNvGrpSpPr/>
            <p:nvPr/>
          </p:nvGrpSpPr>
          <p:grpSpPr>
            <a:xfrm>
              <a:off x="5689600" y="2273300"/>
              <a:ext cx="4710116" cy="522173"/>
              <a:chOff x="5689600" y="2273300"/>
              <a:chExt cx="4710116" cy="522173"/>
            </a:xfrm>
          </p:grpSpPr>
          <p:sp>
            <p:nvSpPr>
              <p:cNvPr id="8" name="平行四边形 7"/>
              <p:cNvSpPr/>
              <p:nvPr>
                <p:custDataLst>
                  <p:tags r:id="rId11"/>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p>
                <a:pPr algn="ctr"/>
                <a:r>
                  <a:rPr lang="en-US" altLang="zh-CN" sz="2400" b="1" dirty="0">
                    <a:solidFill>
                      <a:schemeClr val="tx1"/>
                    </a:solidFill>
                    <a:latin typeface="Times New Roman" panose="02020603050405020304" pitchFamily="18" charset="0"/>
                    <a:cs typeface="Times New Roman" panose="02020603050405020304" pitchFamily="18" charset="0"/>
                  </a:rPr>
                  <a:t>03</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9" name="文本框 8"/>
              <p:cNvSpPr txBox="1"/>
              <p:nvPr>
                <p:custDataLst>
                  <p:tags r:id="rId12"/>
                </p:custDataLst>
              </p:nvPr>
            </p:nvSpPr>
            <p:spPr>
              <a:xfrm>
                <a:off x="6572517" y="2273300"/>
                <a:ext cx="3827199" cy="522173"/>
              </a:xfrm>
              <a:prstGeom prst="rect">
                <a:avLst/>
              </a:prstGeom>
              <a:noFill/>
            </p:spPr>
            <p:txBody>
              <a:bodyPr wrap="square" rtlCol="0">
                <a:spAutoFit/>
              </a:bodyPr>
              <a:p>
                <a:r>
                  <a:rPr lang="zh-CN" altLang="en-US" sz="2800" b="1" dirty="0">
                    <a:solidFill>
                      <a:schemeClr val="tx1"/>
                    </a:solidFill>
                    <a:latin typeface="微软雅黑" panose="020B0503020204020204" charset="-122"/>
                    <a:ea typeface="微软雅黑" panose="020B0503020204020204" charset="-122"/>
                  </a:rPr>
                  <a:t>等价与范式</a:t>
                </a:r>
                <a:endParaRPr lang="zh-CN" altLang="en-US" sz="2800" b="1" dirty="0">
                  <a:solidFill>
                    <a:schemeClr val="tx1"/>
                  </a:solidFill>
                  <a:latin typeface="微软雅黑" panose="020B0503020204020204" charset="-122"/>
                  <a:ea typeface="微软雅黑" panose="020B0503020204020204" charset="-122"/>
                </a:endParaRPr>
              </a:p>
            </p:txBody>
          </p:sp>
        </p:grpSp>
      </p:grpSp>
      <p:grpSp>
        <p:nvGrpSpPr>
          <p:cNvPr id="13" name="组合 12"/>
          <p:cNvGrpSpPr/>
          <p:nvPr>
            <p:custDataLst>
              <p:tags r:id="rId13"/>
            </p:custDataLst>
          </p:nvPr>
        </p:nvGrpSpPr>
        <p:grpSpPr>
          <a:xfrm>
            <a:off x="4866545" y="5259097"/>
            <a:ext cx="4878071" cy="549275"/>
            <a:chOff x="5689600" y="2273300"/>
            <a:chExt cx="4710116" cy="549489"/>
          </a:xfrm>
        </p:grpSpPr>
        <p:sp>
          <p:nvSpPr>
            <p:cNvPr id="14" name="平行四边形 13"/>
            <p:cNvSpPr/>
            <p:nvPr>
              <p:custDataLst>
                <p:tags r:id="rId14"/>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5689600" y="2273300"/>
              <a:ext cx="4710116" cy="522173"/>
              <a:chOff x="5689600" y="2273300"/>
              <a:chExt cx="4710116" cy="522173"/>
            </a:xfrm>
          </p:grpSpPr>
          <p:sp>
            <p:nvSpPr>
              <p:cNvPr id="17" name="平行四边形 16"/>
              <p:cNvSpPr/>
              <p:nvPr>
                <p:custDataLst>
                  <p:tags r:id="rId15"/>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p>
                <a:pPr algn="ctr"/>
                <a:r>
                  <a:rPr lang="en-US" altLang="zh-CN" sz="2400" b="1" dirty="0">
                    <a:solidFill>
                      <a:schemeClr val="tx1"/>
                    </a:solidFill>
                    <a:latin typeface="Times New Roman" panose="02020603050405020304" pitchFamily="18" charset="0"/>
                    <a:cs typeface="Times New Roman" panose="02020603050405020304" pitchFamily="18" charset="0"/>
                  </a:rPr>
                  <a:t>04</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20" name="文本框 19"/>
              <p:cNvSpPr txBox="1"/>
              <p:nvPr>
                <p:custDataLst>
                  <p:tags r:id="rId16"/>
                </p:custDataLst>
              </p:nvPr>
            </p:nvSpPr>
            <p:spPr>
              <a:xfrm>
                <a:off x="6572517" y="2273300"/>
                <a:ext cx="3827199" cy="522173"/>
              </a:xfrm>
              <a:prstGeom prst="rect">
                <a:avLst/>
              </a:prstGeom>
              <a:noFill/>
            </p:spPr>
            <p:txBody>
              <a:bodyPr wrap="square" rtlCol="0">
                <a:spAutoFit/>
              </a:bodyPr>
              <a:p>
                <a:r>
                  <a:rPr lang="zh-CN" altLang="en-US" sz="2800" b="1" dirty="0">
                    <a:solidFill>
                      <a:schemeClr val="tx1"/>
                    </a:solidFill>
                    <a:latin typeface="微软雅黑" panose="020B0503020204020204" charset="-122"/>
                    <a:ea typeface="微软雅黑" panose="020B0503020204020204" charset="-122"/>
                  </a:rPr>
                  <a:t>推理理论</a:t>
                </a:r>
                <a:endParaRPr lang="zh-CN" altLang="en-US" sz="2800" b="1" dirty="0">
                  <a:solidFill>
                    <a:schemeClr val="tx1"/>
                  </a:solidFill>
                  <a:latin typeface="微软雅黑" panose="020B0503020204020204" charset="-122"/>
                  <a:ea typeface="微软雅黑" panose="020B0503020204020204" charset="-122"/>
                </a:endParaRPr>
              </a:p>
            </p:txBody>
          </p:sp>
        </p:grpSp>
      </p:grpSp>
      <p:sp>
        <p:nvSpPr>
          <p:cNvPr id="3" name="文本框 2"/>
          <p:cNvSpPr txBox="1"/>
          <p:nvPr/>
        </p:nvSpPr>
        <p:spPr>
          <a:xfrm>
            <a:off x="196850" y="2075180"/>
            <a:ext cx="4231640" cy="2546985"/>
          </a:xfrm>
          <a:prstGeom prst="rect">
            <a:avLst/>
          </a:prstGeom>
          <a:noFill/>
        </p:spPr>
        <p:txBody>
          <a:bodyPr wrap="square" rtlCol="0">
            <a:noAutofit/>
          </a:bodyPr>
          <a:lstStyle/>
          <a:p>
            <a:pPr algn="ctr"/>
            <a:r>
              <a:rPr lang="zh-CN" altLang="en-US" sz="5400" b="1" dirty="0">
                <a:solidFill>
                  <a:schemeClr val="tx1"/>
                </a:solidFill>
                <a:latin typeface="微软雅黑" panose="020B0503020204020204" charset="-122"/>
                <a:ea typeface="微软雅黑" panose="020B0503020204020204" charset="-122"/>
              </a:rPr>
              <a:t>第十五章</a:t>
            </a:r>
            <a:r>
              <a:rPr lang="en-US" altLang="zh-CN" sz="5400" b="1" dirty="0">
                <a:solidFill>
                  <a:schemeClr val="tx1"/>
                </a:solidFill>
                <a:latin typeface="微软雅黑" panose="020B0503020204020204" charset="-122"/>
                <a:ea typeface="微软雅黑" panose="020B0503020204020204" charset="-122"/>
              </a:rPr>
              <a:t> </a:t>
            </a:r>
            <a:endParaRPr lang="en-US" altLang="zh-CN" sz="5400" b="1" dirty="0">
              <a:solidFill>
                <a:schemeClr val="tx1"/>
              </a:solidFill>
              <a:latin typeface="微软雅黑" panose="020B0503020204020204" charset="-122"/>
              <a:ea typeface="微软雅黑" panose="020B0503020204020204" charset="-122"/>
            </a:endParaRPr>
          </a:p>
          <a:p>
            <a:pPr algn="ctr"/>
            <a:r>
              <a:rPr lang="zh-CN" sz="5400" b="1" dirty="0">
                <a:solidFill>
                  <a:schemeClr val="tx1"/>
                </a:solidFill>
                <a:latin typeface="微软雅黑" panose="020B0503020204020204" charset="-122"/>
                <a:ea typeface="微软雅黑" panose="020B0503020204020204" charset="-122"/>
              </a:rPr>
              <a:t>谓词逻辑</a:t>
            </a:r>
            <a:endParaRPr lang="zh-CN" sz="5400" b="1" dirty="0">
              <a:solidFill>
                <a:schemeClr val="tx1"/>
              </a:solidFill>
              <a:latin typeface="微软雅黑" panose="020B0503020204020204" charset="-122"/>
              <a:ea typeface="微软雅黑" panose="020B0503020204020204" charset="-122"/>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sym typeface="+mn-ea"/>
              </a:rPr>
              <a:t>定义２</a:t>
            </a:r>
            <a:r>
              <a:rPr lang="zh-CN" altLang="en-US" sz="2800" dirty="0">
                <a:sym typeface="+mn-ea"/>
              </a:rPr>
              <a:t>　</a:t>
            </a:r>
            <a:r>
              <a:rPr lang="zh-CN" altLang="en-US" sz="2800" dirty="0">
                <a:latin typeface="Times New Roman" panose="02020603050405020304" pitchFamily="18" charset="0"/>
                <a:cs typeface="Times New Roman" panose="02020603050405020304" pitchFamily="18" charset="0"/>
                <a:sym typeface="+mn-ea"/>
              </a:rPr>
              <a:t>若</a:t>
            </a:r>
            <a:r>
              <a:rPr lang="en-US" altLang="zh-CN" sz="2800" i="1">
                <a:latin typeface="Times New Roman" panose="02020603050405020304" pitchFamily="18" charset="0"/>
                <a:cs typeface="Times New Roman" panose="02020603050405020304" pitchFamily="18" charset="0"/>
                <a:sym typeface="+mn-ea"/>
              </a:rPr>
              <a:t>t</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t</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t</a:t>
            </a:r>
            <a:r>
              <a:rPr lang="en-US" altLang="zh-CN" sz="2800" i="1" baseline="-25000" err="1">
                <a:latin typeface="Times New Roman" panose="02020603050405020304" pitchFamily="18" charset="0"/>
                <a:cs typeface="Times New Roman" panose="02020603050405020304" pitchFamily="18" charset="0"/>
                <a:sym typeface="+mn-ea"/>
              </a:rPr>
              <a:t>n</a:t>
            </a:r>
            <a:r>
              <a:rPr lang="zh-CN" altLang="en-US" sz="2800" dirty="0">
                <a:latin typeface="Times New Roman" panose="02020603050405020304" pitchFamily="18" charset="0"/>
                <a:cs typeface="Times New Roman" panose="02020603050405020304" pitchFamily="18" charset="0"/>
                <a:sym typeface="+mn-ea"/>
              </a:rPr>
              <a:t>是项，则</a:t>
            </a:r>
            <a:endParaRPr lang="zh-CN" altLang="en-US" sz="2800" dirty="0">
              <a:latin typeface="Times New Roman" panose="02020603050405020304" pitchFamily="18" charset="0"/>
              <a:cs typeface="Times New Roman" panose="02020603050405020304" pitchFamily="18" charset="0"/>
            </a:endParaRPr>
          </a:p>
          <a:p>
            <a:pPr marL="812800" indent="-812800" algn="ctr" fontAlgn="auto">
              <a:lnSpc>
                <a:spcPct val="150000"/>
              </a:lnSpc>
              <a:spcBef>
                <a:spcPts val="0"/>
              </a:spcBef>
              <a:buNone/>
            </a:pPr>
            <a:r>
              <a:rPr lang="en-US" altLang="zh-CN" sz="2800">
                <a:latin typeface="Times New Roman" panose="02020603050405020304" pitchFamily="18" charset="0"/>
                <a:cs typeface="Times New Roman" panose="02020603050405020304" pitchFamily="18" charset="0"/>
                <a:sym typeface="+mn-ea"/>
              </a:rPr>
              <a:t>	</a:t>
            </a:r>
            <a:r>
              <a:rPr lang="en-US" altLang="zh-CN" sz="2800" i="1">
                <a:latin typeface="Times New Roman" panose="02020603050405020304" pitchFamily="18" charset="0"/>
                <a:cs typeface="Times New Roman" panose="02020603050405020304" pitchFamily="18" charset="0"/>
                <a:sym typeface="+mn-ea"/>
              </a:rPr>
              <a:t>P </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t</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t</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t</a:t>
            </a:r>
            <a:r>
              <a:rPr lang="en-US" altLang="zh-CN" sz="2800" i="1" baseline="-25000" err="1">
                <a:latin typeface="Times New Roman" panose="02020603050405020304" pitchFamily="18" charset="0"/>
                <a:cs typeface="Times New Roman" panose="02020603050405020304" pitchFamily="18" charset="0"/>
                <a:sym typeface="+mn-ea"/>
              </a:rPr>
              <a:t>n</a:t>
            </a:r>
            <a:r>
              <a:rPr lang="en-US" altLang="zh-CN" sz="2800">
                <a:latin typeface="Times New Roman" panose="02020603050405020304" pitchFamily="18" charset="0"/>
                <a:cs typeface="Times New Roman" panose="02020603050405020304" pitchFamily="18" charset="0"/>
                <a:sym typeface="+mn-ea"/>
              </a:rPr>
              <a:t>) </a:t>
            </a:r>
            <a:endParaRPr lang="en-US" altLang="zh-CN" sz="280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是</a:t>
            </a:r>
            <a:r>
              <a:rPr lang="zh-CN" altLang="en-US" sz="2800" b="1" dirty="0">
                <a:solidFill>
                  <a:srgbClr val="FF0000"/>
                </a:solidFill>
                <a:latin typeface="Times New Roman" panose="02020603050405020304" pitchFamily="18" charset="0"/>
                <a:cs typeface="Times New Roman" panose="02020603050405020304" pitchFamily="18" charset="0"/>
                <a:sym typeface="+mn-ea"/>
              </a:rPr>
              <a:t>原子公式</a:t>
            </a:r>
            <a:r>
              <a:rPr lang="zh-CN" altLang="en-US" sz="2800" dirty="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mn-ea"/>
              </a:rPr>
              <a:t>例如，</a:t>
            </a:r>
            <a:r>
              <a:rPr lang="en-US" altLang="zh-CN" sz="2800" i="1">
                <a:latin typeface="Times New Roman" panose="02020603050405020304" pitchFamily="18" charset="0"/>
                <a:cs typeface="Times New Roman" panose="02020603050405020304" pitchFamily="18" charset="0"/>
                <a:sym typeface="+mn-ea"/>
              </a:rPr>
              <a:t>P</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b</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 </a:t>
            </a:r>
            <a:r>
              <a:rPr lang="en-US" altLang="zh-CN" sz="2800" i="1">
                <a:latin typeface="Times New Roman" panose="02020603050405020304" pitchFamily="18" charset="0"/>
                <a:cs typeface="Times New Roman" panose="02020603050405020304" pitchFamily="18" charset="0"/>
                <a:sym typeface="+mn-ea"/>
              </a:rPr>
              <a:t>f </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b</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g</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都是原子公式．</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sym typeface="+mn-ea"/>
              </a:rPr>
              <a:t>定义３</a:t>
            </a:r>
            <a:r>
              <a:rPr lang="zh-CN" altLang="en-US" sz="2800" dirty="0">
                <a:sym typeface="+mn-ea"/>
              </a:rPr>
              <a:t>　谓</a:t>
            </a:r>
            <a:r>
              <a:rPr lang="zh-CN" altLang="en-US" sz="2800" dirty="0">
                <a:latin typeface="Times New Roman" panose="02020603050405020304" pitchFamily="18" charset="0"/>
                <a:cs typeface="Times New Roman" panose="02020603050405020304" pitchFamily="18" charset="0"/>
                <a:sym typeface="+mn-ea"/>
              </a:rPr>
              <a:t>词逻辑中的</a:t>
            </a:r>
            <a:r>
              <a:rPr lang="zh-CN" altLang="en-US" sz="2800" b="1" dirty="0">
                <a:solidFill>
                  <a:srgbClr val="FF0000"/>
                </a:solidFill>
                <a:latin typeface="Times New Roman" panose="02020603050405020304" pitchFamily="18" charset="0"/>
                <a:cs typeface="Times New Roman" panose="02020603050405020304" pitchFamily="18" charset="0"/>
                <a:sym typeface="+mn-ea"/>
              </a:rPr>
              <a:t>合式公式</a:t>
            </a:r>
            <a:r>
              <a:rPr lang="zh-CN" altLang="en-US" sz="2800" dirty="0">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mn-ea"/>
              </a:rPr>
              <a:t>( </a:t>
            </a:r>
            <a:r>
              <a:rPr lang="en-US" altLang="zh-CN" sz="2800" i="1" err="1">
                <a:latin typeface="Times New Roman" panose="02020603050405020304" pitchFamily="18" charset="0"/>
                <a:cs typeface="Times New Roman" panose="02020603050405020304" pitchFamily="18" charset="0"/>
                <a:sym typeface="+mn-ea"/>
              </a:rPr>
              <a:t>wff</a:t>
            </a:r>
            <a:r>
              <a:rPr lang="en-US" altLang="zh-CN" sz="2800" i="1">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归纳定义如下：</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None/>
            </a:pPr>
            <a:r>
              <a:rPr lang="en-US" altLang="zh-CN" sz="2800">
                <a:latin typeface="Times New Roman" panose="02020603050405020304" pitchFamily="18" charset="0"/>
                <a:cs typeface="Times New Roman" panose="02020603050405020304" pitchFamily="18" charset="0"/>
                <a:sym typeface="+mn-ea"/>
              </a:rPr>
              <a:t>	1</a:t>
            </a:r>
            <a:r>
              <a:rPr lang="zh-CN" altLang="en-US" sz="2800" dirty="0">
                <a:latin typeface="Times New Roman" panose="02020603050405020304" pitchFamily="18" charset="0"/>
                <a:cs typeface="Times New Roman" panose="02020603050405020304" pitchFamily="18" charset="0"/>
                <a:sym typeface="+mn-ea"/>
              </a:rPr>
              <a:t>、原子公式是合式公式</a:t>
            </a:r>
            <a:r>
              <a:rPr lang="en-US" altLang="zh-CN" sz="2800">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endParaRPr>
          </a:p>
          <a:p>
            <a:pPr fontAlgn="auto">
              <a:lnSpc>
                <a:spcPct val="150000"/>
              </a:lnSpc>
              <a:spcBef>
                <a:spcPts val="0"/>
              </a:spcBef>
              <a:buNone/>
            </a:pPr>
            <a:r>
              <a:rPr lang="en-US" altLang="zh-CN" sz="2800">
                <a:latin typeface="Times New Roman" panose="02020603050405020304" pitchFamily="18" charset="0"/>
                <a:cs typeface="Times New Roman" panose="02020603050405020304" pitchFamily="18" charset="0"/>
                <a:sym typeface="+mn-ea"/>
              </a:rPr>
              <a:t>	2</a:t>
            </a:r>
            <a:r>
              <a:rPr lang="zh-CN" altLang="en-US" sz="2800" dirty="0">
                <a:latin typeface="Times New Roman" panose="02020603050405020304" pitchFamily="18" charset="0"/>
                <a:cs typeface="Times New Roman" panose="02020603050405020304" pitchFamily="18" charset="0"/>
                <a:sym typeface="+mn-ea"/>
              </a:rPr>
              <a:t>、若</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B</a:t>
            </a:r>
            <a:r>
              <a:rPr lang="zh-CN" altLang="en-US" sz="2800" dirty="0">
                <a:latin typeface="Times New Roman" panose="02020603050405020304" pitchFamily="18" charset="0"/>
                <a:cs typeface="Times New Roman" panose="02020603050405020304" pitchFamily="18" charset="0"/>
                <a:sym typeface="+mn-ea"/>
              </a:rPr>
              <a:t>是合式公式，则</a:t>
            </a:r>
            <a:r>
              <a:rPr lang="en-US" altLang="zh-CN" sz="280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B</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B</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B</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en-US" altLang="zh-CN" sz="280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B</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是合式公式．</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None/>
            </a:pPr>
            <a:r>
              <a:rPr lang="en-US" altLang="zh-CN" sz="2800">
                <a:latin typeface="Times New Roman" panose="02020603050405020304" pitchFamily="18" charset="0"/>
                <a:cs typeface="Times New Roman" panose="02020603050405020304" pitchFamily="18" charset="0"/>
                <a:sym typeface="+mn-ea"/>
              </a:rPr>
              <a:t>	3</a:t>
            </a:r>
            <a:r>
              <a:rPr lang="zh-CN" altLang="en-US" sz="2800" dirty="0">
                <a:latin typeface="Times New Roman" panose="02020603050405020304" pitchFamily="18" charset="0"/>
                <a:cs typeface="Times New Roman" panose="02020603050405020304" pitchFamily="18" charset="0"/>
                <a:sym typeface="+mn-ea"/>
              </a:rPr>
              <a:t>、若</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是合式公式，则 </a:t>
            </a:r>
            <a:r>
              <a:rPr lang="en-US" altLang="zh-CN" sz="280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x A </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a:t>
            </a:r>
            <a:r>
              <a:rPr lang="en-US" altLang="zh-CN" sz="2800" i="1">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是合式公式．</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	所有合式公式，都是有限次使用</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２</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３</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生成的．  </a:t>
            </a:r>
            <a:endParaRPr lang="zh-CN" altLang="en-US" sz="2800" dirty="0">
              <a:latin typeface="Times New Roman" panose="02020603050405020304" pitchFamily="18" charset="0"/>
              <a:cs typeface="Times New Roman" panose="02020603050405020304" pitchFamily="18" charset="0"/>
              <a:sym typeface="+mn-ea"/>
            </a:endParaRPr>
          </a:p>
          <a:p>
            <a:pPr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合式公式也简称公式．</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sym typeface="+mn-ea"/>
              </a:rPr>
              <a:t>定义４</a:t>
            </a:r>
            <a:r>
              <a:rPr lang="zh-CN" altLang="en-US" sz="2800" dirty="0">
                <a:sym typeface="+mn-ea"/>
              </a:rPr>
              <a:t>　设</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是公式，若</a:t>
            </a:r>
            <a:r>
              <a:rPr lang="en-US" altLang="zh-CN" sz="2800" i="1">
                <a:latin typeface="Times New Roman" panose="02020603050405020304" pitchFamily="18" charset="0"/>
                <a:cs typeface="Times New Roman" panose="02020603050405020304" pitchFamily="18" charset="0"/>
                <a:sym typeface="+mn-ea"/>
              </a:rPr>
              <a:t>A</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是</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的一部分且本身是公式，则称</a:t>
            </a:r>
            <a:r>
              <a:rPr lang="en-US" altLang="zh-CN" sz="2800" i="1">
                <a:latin typeface="Times New Roman" panose="02020603050405020304" pitchFamily="18" charset="0"/>
                <a:cs typeface="Times New Roman" panose="02020603050405020304" pitchFamily="18" charset="0"/>
                <a:sym typeface="+mn-ea"/>
              </a:rPr>
              <a:t>A</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是</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的</a:t>
            </a:r>
            <a:r>
              <a:rPr lang="zh-CN" altLang="en-US" sz="2800" b="1" dirty="0">
                <a:solidFill>
                  <a:srgbClr val="FF0000"/>
                </a:solidFill>
                <a:latin typeface="Times New Roman" panose="02020603050405020304" pitchFamily="18" charset="0"/>
                <a:cs typeface="Times New Roman" panose="02020603050405020304" pitchFamily="18" charset="0"/>
                <a:sym typeface="+mn-ea"/>
              </a:rPr>
              <a:t>子公式</a:t>
            </a:r>
            <a:r>
              <a:rPr lang="zh-CN" altLang="en-US" sz="2800" dirty="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r>
              <a:rPr lang="zh-CN" altLang="en-US" sz="2800" b="1" dirty="0">
                <a:latin typeface="Times New Roman" panose="02020603050405020304" pitchFamily="18" charset="0"/>
                <a:cs typeface="Times New Roman" panose="02020603050405020304" pitchFamily="18" charset="0"/>
                <a:sym typeface="+mn-ea"/>
              </a:rPr>
              <a:t>定义５</a:t>
            </a:r>
            <a:r>
              <a:rPr lang="zh-CN" altLang="en-US" sz="2800" dirty="0">
                <a:latin typeface="Times New Roman" panose="02020603050405020304" pitchFamily="18" charset="0"/>
                <a:cs typeface="Times New Roman" panose="02020603050405020304" pitchFamily="18" charset="0"/>
                <a:sym typeface="+mn-ea"/>
              </a:rPr>
              <a:t>　设</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是公式，</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a:t>
            </a:r>
            <a:r>
              <a:rPr lang="zh-CN" altLang="en-US" sz="2800" baseline="-25000" dirty="0">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或</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a:t>
            </a:r>
            <a:r>
              <a:rPr lang="zh-CN" altLang="en-US" sz="2800" baseline="-25000" dirty="0">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是</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的子公式，则</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中相应于</a:t>
            </a:r>
            <a:r>
              <a:rPr lang="en-US" altLang="zh-CN" sz="2800" i="1">
                <a:latin typeface="Times New Roman" panose="02020603050405020304" pitchFamily="18" charset="0"/>
                <a:cs typeface="Times New Roman" panose="02020603050405020304" pitchFamily="18" charset="0"/>
                <a:sym typeface="+mn-ea"/>
              </a:rPr>
              <a:t>A</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的一段称为</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或</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的</a:t>
            </a:r>
            <a:r>
              <a:rPr lang="zh-CN" altLang="en-US" sz="2800" b="1" dirty="0">
                <a:solidFill>
                  <a:srgbClr val="FF0000"/>
                </a:solidFill>
                <a:latin typeface="Times New Roman" panose="02020603050405020304" pitchFamily="18" charset="0"/>
                <a:cs typeface="Times New Roman" panose="02020603050405020304" pitchFamily="18" charset="0"/>
                <a:sym typeface="+mn-ea"/>
              </a:rPr>
              <a:t>辖域</a:t>
            </a:r>
            <a:r>
              <a:rPr lang="zh-CN" altLang="en-US" sz="2800" dirty="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761365"/>
            <a:ext cx="11656695" cy="59969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sym typeface="+mn-ea"/>
              </a:rPr>
              <a:t>定义６</a:t>
            </a:r>
            <a:r>
              <a:rPr lang="zh-CN" altLang="en-US" sz="2800" dirty="0">
                <a:sym typeface="+mn-ea"/>
              </a:rPr>
              <a:t>　设</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是一个公式，若个体变元</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出现在某个量词</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或</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的辖域之内，称</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的这次出现是</a:t>
            </a:r>
            <a:r>
              <a:rPr lang="zh-CN" altLang="en-US" sz="2800" b="1" dirty="0">
                <a:solidFill>
                  <a:srgbClr val="FF0000"/>
                </a:solidFill>
                <a:latin typeface="Times New Roman" panose="02020603050405020304" pitchFamily="18" charset="0"/>
                <a:cs typeface="Times New Roman" panose="02020603050405020304" pitchFamily="18" charset="0"/>
                <a:sym typeface="+mn-ea"/>
              </a:rPr>
              <a:t>约束的</a:t>
            </a:r>
            <a:r>
              <a:rPr lang="zh-CN" altLang="en-US" sz="2800" dirty="0">
                <a:latin typeface="Times New Roman" panose="02020603050405020304" pitchFamily="18" charset="0"/>
                <a:cs typeface="Times New Roman" panose="02020603050405020304" pitchFamily="18" charset="0"/>
                <a:sym typeface="+mn-ea"/>
              </a:rPr>
              <a:t>，否则称</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的这次出现是</a:t>
            </a:r>
            <a:r>
              <a:rPr lang="zh-CN" altLang="en-US" sz="2800" b="1" dirty="0">
                <a:solidFill>
                  <a:srgbClr val="FF0000"/>
                </a:solidFill>
                <a:latin typeface="Times New Roman" panose="02020603050405020304" pitchFamily="18" charset="0"/>
                <a:cs typeface="Times New Roman" panose="02020603050405020304" pitchFamily="18" charset="0"/>
                <a:sym typeface="+mn-ea"/>
              </a:rPr>
              <a:t>自由的</a:t>
            </a:r>
            <a:r>
              <a:rPr lang="en-US" altLang="zh-CN" sz="2800" b="1">
                <a:solidFill>
                  <a:srgbClr val="FF0000"/>
                </a:solidFill>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 </a:t>
            </a:r>
            <a:endParaRPr lang="zh-CN" altLang="en-US" sz="2800" dirty="0">
              <a:latin typeface="Times New Roman" panose="02020603050405020304" pitchFamily="18" charset="0"/>
              <a:cs typeface="Times New Roman" panose="02020603050405020304" pitchFamily="18" charset="0"/>
              <a:sym typeface="+mn-ea"/>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mn-ea"/>
              </a:rPr>
              <a:t>一个个体变元，如果至少有一次出现是约束的，则称其为</a:t>
            </a:r>
            <a:r>
              <a:rPr lang="zh-CN" altLang="en-US" sz="2800" b="1" dirty="0">
                <a:solidFill>
                  <a:srgbClr val="FF0000"/>
                </a:solidFill>
                <a:latin typeface="Times New Roman" panose="02020603050405020304" pitchFamily="18" charset="0"/>
                <a:cs typeface="Times New Roman" panose="02020603050405020304" pitchFamily="18" charset="0"/>
                <a:sym typeface="+mn-ea"/>
              </a:rPr>
              <a:t>约束变元</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如果至少有一次出现是自由的，则称其为</a:t>
            </a:r>
            <a:r>
              <a:rPr lang="zh-CN" altLang="en-US" sz="2800" b="1" dirty="0">
                <a:solidFill>
                  <a:srgbClr val="FF0000"/>
                </a:solidFill>
                <a:latin typeface="Times New Roman" panose="02020603050405020304" pitchFamily="18" charset="0"/>
                <a:cs typeface="Times New Roman" panose="02020603050405020304" pitchFamily="18" charset="0"/>
                <a:sym typeface="+mn-ea"/>
              </a:rPr>
              <a:t>自由变元</a:t>
            </a:r>
            <a:r>
              <a:rPr lang="zh-CN" altLang="en-US" sz="2800" dirty="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Times New Roman" panose="02020603050405020304" pitchFamily="18" charset="0"/>
              <a:cs typeface="Times New Roman" panose="02020603050405020304" pitchFamily="18" charset="0"/>
              <a:sym typeface="Symbol" panose="05050102010706020507" pitchFamily="18" charset="2"/>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y</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Q</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z</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R</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endParaRPr lang="en-US" altLang="zh-CN" sz="2800">
              <a:latin typeface="Times New Roman" panose="02020603050405020304" pitchFamily="18" charset="0"/>
              <a:cs typeface="Times New Roman" panose="02020603050405020304" pitchFamily="18" charset="0"/>
              <a:sym typeface="+mn-ea"/>
            </a:endParaRPr>
          </a:p>
          <a:p>
            <a:pPr fontAlgn="auto">
              <a:lnSpc>
                <a:spcPct val="150000"/>
              </a:lnSpc>
              <a:spcBef>
                <a:spcPts val="0"/>
              </a:spcBef>
              <a:buFont typeface="Wingdings" panose="05000000000000000000" charset="0"/>
              <a:buChar char="Ø"/>
            </a:pPr>
            <a:r>
              <a:rPr lang="zh-CN" altLang="en-US" sz="2800" dirty="0" smtClean="0">
                <a:latin typeface="微软雅黑" panose="020B0503020204020204" charset="-122"/>
                <a:ea typeface="微软雅黑" panose="020B0503020204020204" charset="-122"/>
                <a:cs typeface="微软雅黑" panose="020B0503020204020204" charset="-122"/>
                <a:sym typeface="+mn-ea"/>
              </a:rPr>
              <a:t>从左向右算起，x的第一，二次出现是约束的，第三次出现是自由的，变量y，z的出现是自由的，x既是约束变元也是自由变元，y，z是自由变元．</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07645" y="855980"/>
            <a:ext cx="8271510" cy="2220595"/>
          </a:xfrm>
          <a:prstGeom prst="rect">
            <a:avLst/>
          </a:prstGeom>
        </p:spPr>
      </p:pic>
      <p:pic>
        <p:nvPicPr>
          <p:cNvPr id="4" name="图片 3"/>
          <p:cNvPicPr>
            <a:picLocks noChangeAspect="1"/>
          </p:cNvPicPr>
          <p:nvPr/>
        </p:nvPicPr>
        <p:blipFill>
          <a:blip r:embed="rId3"/>
          <a:stretch>
            <a:fillRect/>
          </a:stretch>
        </p:blipFill>
        <p:spPr>
          <a:xfrm>
            <a:off x="207645" y="3172460"/>
            <a:ext cx="6335395" cy="33191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07645" y="865505"/>
            <a:ext cx="8387080" cy="903605"/>
          </a:xfrm>
          <a:prstGeom prst="rect">
            <a:avLst/>
          </a:prstGeom>
        </p:spPr>
      </p:pic>
      <p:pic>
        <p:nvPicPr>
          <p:cNvPr id="4" name="图片 3"/>
          <p:cNvPicPr>
            <a:picLocks noChangeAspect="1"/>
          </p:cNvPicPr>
          <p:nvPr/>
        </p:nvPicPr>
        <p:blipFill>
          <a:blip r:embed="rId3"/>
          <a:stretch>
            <a:fillRect/>
          </a:stretch>
        </p:blipFill>
        <p:spPr>
          <a:xfrm>
            <a:off x="91440" y="1769110"/>
            <a:ext cx="7041515" cy="3401695"/>
          </a:xfrm>
          <a:prstGeom prst="rect">
            <a:avLst/>
          </a:prstGeom>
        </p:spPr>
      </p:pic>
      <p:pic>
        <p:nvPicPr>
          <p:cNvPr id="5" name="图片 4"/>
          <p:cNvPicPr>
            <a:picLocks noChangeAspect="1"/>
          </p:cNvPicPr>
          <p:nvPr/>
        </p:nvPicPr>
        <p:blipFill>
          <a:blip r:embed="rId4"/>
          <a:stretch>
            <a:fillRect/>
          </a:stretch>
        </p:blipFill>
        <p:spPr>
          <a:xfrm>
            <a:off x="421640" y="5427980"/>
            <a:ext cx="9663430" cy="11569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由于一个合式公式中，个体变元可以同时是约束变元和自由变元，这就给讨论问题带来不便，我们希望一个变元在同一个wff中只以一种面目出现，为达到此目的，我们引入下面的</a:t>
            </a:r>
            <a:r>
              <a:rPr lang="zh-CN" altLang="en-US" sz="2800" b="1" dirty="0">
                <a:solidFill>
                  <a:srgbClr val="FF0000"/>
                </a:solidFill>
                <a:sym typeface="+mn-ea"/>
              </a:rPr>
              <a:t>换名</a:t>
            </a:r>
            <a:r>
              <a:rPr lang="zh-CN" altLang="en-US" sz="2800" dirty="0">
                <a:sym typeface="+mn-ea"/>
              </a:rPr>
              <a:t>规则．</a:t>
            </a:r>
            <a:endParaRPr lang="zh-CN" altLang="en-US" sz="2800" dirty="0">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smtClean="0">
                <a:latin typeface="微软雅黑" panose="020B0503020204020204" charset="-122"/>
                <a:ea typeface="微软雅黑" panose="020B0503020204020204" charset="-122"/>
                <a:cs typeface="微软雅黑" panose="020B0503020204020204" charset="-122"/>
                <a:sym typeface="+mn-ea"/>
              </a:rPr>
              <a:t>首先看一个简单例子</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marL="0" indent="0" fontAlgn="auto">
              <a:lnSpc>
                <a:spcPct val="150000"/>
              </a:lnSpc>
              <a:spcBef>
                <a:spcPts val="0"/>
              </a:spcBef>
              <a:buNone/>
            </a:pPr>
            <a:r>
              <a:rPr lang="zh-CN" altLang="en-US" sz="2800" dirty="0" smtClean="0">
                <a:latin typeface="微软雅黑" panose="020B0503020204020204" charset="-122"/>
                <a:ea typeface="微软雅黑" panose="020B0503020204020204" charset="-122"/>
                <a:cs typeface="微软雅黑" panose="020B0503020204020204" charset="-122"/>
                <a:sym typeface="+mn-ea"/>
              </a:rPr>
              <a:t>　</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dirty="0" smtClean="0">
                <a:latin typeface="微软雅黑" panose="020B0503020204020204" charset="-122"/>
                <a:ea typeface="微软雅黑" panose="020B0503020204020204" charset="-122"/>
                <a:cs typeface="微软雅黑" panose="020B0503020204020204" charset="-122"/>
                <a:sym typeface="+mn-ea"/>
              </a:rPr>
              <a:t>xP(x)∨Q(x)</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smtClean="0">
                <a:latin typeface="微软雅黑" panose="020B0503020204020204" charset="-122"/>
                <a:ea typeface="微软雅黑" panose="020B0503020204020204" charset="-122"/>
                <a:cs typeface="微软雅黑" panose="020B0503020204020204" charset="-122"/>
                <a:sym typeface="+mn-ea"/>
              </a:rPr>
              <a:t>由量词的定义知，</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dirty="0" smtClean="0">
                <a:latin typeface="微软雅黑" panose="020B0503020204020204" charset="-122"/>
                <a:ea typeface="微软雅黑" panose="020B0503020204020204" charset="-122"/>
                <a:cs typeface="微软雅黑" panose="020B0503020204020204" charset="-122"/>
                <a:sym typeface="+mn-ea"/>
              </a:rPr>
              <a:t>xP(x) 与 </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dirty="0" smtClean="0">
                <a:latin typeface="微软雅黑" panose="020B0503020204020204" charset="-122"/>
                <a:ea typeface="微软雅黑" panose="020B0503020204020204" charset="-122"/>
                <a:cs typeface="微软雅黑" panose="020B0503020204020204" charset="-122"/>
                <a:sym typeface="+mn-ea"/>
              </a:rPr>
              <a:t>yP(y) 是同一个命题，因此上式应与</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marL="0" indent="0" fontAlgn="auto">
              <a:lnSpc>
                <a:spcPct val="150000"/>
              </a:lnSpc>
              <a:spcBef>
                <a:spcPts val="0"/>
              </a:spcBef>
              <a:buNone/>
            </a:pPr>
            <a:r>
              <a:rPr lang="zh-CN" altLang="en-US" sz="2800" dirty="0" smtClean="0">
                <a:latin typeface="微软雅黑" panose="020B0503020204020204" charset="-122"/>
                <a:ea typeface="微软雅黑" panose="020B0503020204020204" charset="-122"/>
                <a:cs typeface="微软雅黑" panose="020B0503020204020204" charset="-122"/>
                <a:sym typeface="+mn-ea"/>
              </a:rPr>
              <a:t>　</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dirty="0" smtClean="0">
                <a:latin typeface="微软雅黑" panose="020B0503020204020204" charset="-122"/>
                <a:ea typeface="微软雅黑" panose="020B0503020204020204" charset="-122"/>
                <a:cs typeface="微软雅黑" panose="020B0503020204020204" charset="-122"/>
                <a:sym typeface="+mn-ea"/>
              </a:rPr>
              <a:t>yP(y)∨Q(x)</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任一公式均可用如下换名规则给其中的变元换名．</a:t>
            </a:r>
            <a:endParaRPr lang="zh-CN" altLang="en-US" sz="2800" dirty="0"/>
          </a:p>
          <a:p>
            <a:pPr fontAlgn="auto">
              <a:lnSpc>
                <a:spcPct val="150000"/>
              </a:lnSpc>
              <a:spcBef>
                <a:spcPts val="0"/>
              </a:spcBef>
              <a:buFont typeface="Wingdings" panose="05000000000000000000" charset="0"/>
              <a:buChar char="Ø"/>
            </a:pPr>
            <a:r>
              <a:rPr lang="en-US" altLang="zh-CN" sz="2800">
                <a:sym typeface="+mn-ea"/>
              </a:rPr>
              <a:t>(1) </a:t>
            </a:r>
            <a:r>
              <a:rPr lang="zh-CN" altLang="en-US" sz="2800" dirty="0">
                <a:sym typeface="+mn-ea"/>
              </a:rPr>
              <a:t>将某个个体变元在量词中作为指导变元的出现和它在该量词辖域中的所有出现都用同一个新个体变元去替换．</a:t>
            </a:r>
            <a:endParaRPr lang="zh-CN" altLang="en-US" sz="2800" dirty="0"/>
          </a:p>
          <a:p>
            <a:pPr fontAlgn="auto">
              <a:lnSpc>
                <a:spcPct val="150000"/>
              </a:lnSpc>
              <a:spcBef>
                <a:spcPts val="0"/>
              </a:spcBef>
              <a:buFont typeface="Wingdings" panose="05000000000000000000" charset="0"/>
              <a:buChar char="Ø"/>
            </a:pPr>
            <a:r>
              <a:rPr lang="en-US" altLang="zh-CN" sz="2800">
                <a:sym typeface="+mn-ea"/>
              </a:rPr>
              <a:t>(2) </a:t>
            </a:r>
            <a:r>
              <a:rPr lang="zh-CN" altLang="en-US" sz="2800" dirty="0">
                <a:sym typeface="+mn-ea"/>
              </a:rPr>
              <a:t>所用新个体变元在原式中不出现．</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a:lnSpc>
                <a:spcPct val="90000"/>
              </a:lnSpc>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y</a:t>
            </a:r>
            <a:r>
              <a:rPr lang="en-US" altLang="zh-CN" sz="2800" err="1">
                <a:latin typeface="Times New Roman" panose="02020603050405020304" pitchFamily="18" charset="0"/>
                <a:cs typeface="Times New Roman" panose="02020603050405020304" pitchFamily="18" charset="0"/>
                <a:sym typeface="+mn-ea"/>
              </a:rPr>
              <a:t>)→</a:t>
            </a:r>
            <a:r>
              <a:rPr lang="en-US" altLang="zh-CN" sz="280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yQ</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y</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z</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R</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f</a:t>
            </a:r>
            <a:r>
              <a:rPr lang="en-US" altLang="zh-CN" sz="2800" i="1">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z</a:t>
            </a:r>
            <a:r>
              <a:rPr lang="en-US" altLang="zh-CN" sz="280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mn-ea"/>
              </a:rPr>
              <a:t>经过换名可化为</a:t>
            </a:r>
            <a:endParaRPr lang="zh-CN" altLang="en-US" sz="2800" dirty="0">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v</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v</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y</a:t>
            </a:r>
            <a:r>
              <a:rPr lang="en-US" altLang="zh-CN" sz="2800" err="1">
                <a:latin typeface="Times New Roman" panose="02020603050405020304" pitchFamily="18" charset="0"/>
                <a:cs typeface="Times New Roman" panose="02020603050405020304" pitchFamily="18" charset="0"/>
                <a:sym typeface="+mn-ea"/>
              </a:rPr>
              <a:t>)→</a:t>
            </a:r>
            <a:r>
              <a:rPr lang="en-US" altLang="zh-CN" sz="280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wQ</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v</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w</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z</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R</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f</a:t>
            </a:r>
            <a:r>
              <a:rPr lang="en-US" altLang="zh-CN" sz="2800" i="1">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z</a:t>
            </a:r>
            <a:r>
              <a:rPr lang="en-US" altLang="zh-CN" sz="2800">
                <a:latin typeface="Times New Roman" panose="02020603050405020304" pitchFamily="18" charset="0"/>
                <a:cs typeface="Times New Roman" panose="02020603050405020304" pitchFamily="18" charset="0"/>
                <a:sym typeface="+mn-ea"/>
              </a:rPr>
              <a:t>))</a:t>
            </a:r>
            <a:endParaRPr lang="zh-CN" altLang="en-US" sz="2800" dirty="0"/>
          </a:p>
          <a:p>
            <a:pPr>
              <a:lnSpc>
                <a:spcPct val="90000"/>
              </a:lnSpc>
              <a:buFont typeface="Wingdings" panose="05000000000000000000" charset="0"/>
              <a:buChar char="Ø"/>
            </a:pPr>
            <a:r>
              <a:rPr lang="zh-CN" altLang="en-US" sz="2800" dirty="0">
                <a:sym typeface="+mn-ea"/>
              </a:rPr>
              <a:t>经过换名以后，总可以使任意约束变元不是自由变元</a:t>
            </a:r>
            <a:r>
              <a:rPr lang="en-US" altLang="zh-CN" sz="2800">
                <a:sym typeface="+mn-ea"/>
              </a:rPr>
              <a:t>. </a:t>
            </a:r>
            <a:endParaRPr lang="zh-CN" altLang="en-US" sz="2800" dirty="0"/>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sym typeface="+mn-ea"/>
              </a:rPr>
              <a:t>定义７</a:t>
            </a:r>
            <a:r>
              <a:rPr lang="zh-CN" altLang="en-US" sz="2800" dirty="0">
                <a:sym typeface="+mn-ea"/>
              </a:rPr>
              <a:t>　谓</a:t>
            </a:r>
            <a:r>
              <a:rPr lang="zh-CN" altLang="en-US" sz="2800" dirty="0">
                <a:latin typeface="Times New Roman" panose="02020603050405020304" pitchFamily="18" charset="0"/>
                <a:cs typeface="Times New Roman" panose="02020603050405020304" pitchFamily="18" charset="0"/>
                <a:sym typeface="+mn-ea"/>
              </a:rPr>
              <a:t>词公式</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的一个解释</a:t>
            </a:r>
            <a:r>
              <a:rPr lang="en-US" altLang="zh-CN" sz="2800" i="1">
                <a:latin typeface="Times New Roman" panose="02020603050405020304" pitchFamily="18" charset="0"/>
                <a:cs typeface="Times New Roman" panose="02020603050405020304" pitchFamily="18" charset="0"/>
                <a:sym typeface="+mn-ea"/>
              </a:rPr>
              <a:t>I</a:t>
            </a:r>
            <a:r>
              <a:rPr lang="zh-CN" altLang="en-US" sz="2800" dirty="0">
                <a:latin typeface="Times New Roman" panose="02020603050405020304" pitchFamily="18" charset="0"/>
                <a:cs typeface="Times New Roman" panose="02020603050405020304" pitchFamily="18" charset="0"/>
                <a:sym typeface="+mn-ea"/>
              </a:rPr>
              <a:t>，由对论域</a:t>
            </a:r>
            <a:r>
              <a:rPr lang="en-US" altLang="zh-CN" sz="2800" i="1">
                <a:latin typeface="Times New Roman" panose="02020603050405020304" pitchFamily="18" charset="0"/>
                <a:cs typeface="Times New Roman" panose="02020603050405020304" pitchFamily="18" charset="0"/>
                <a:sym typeface="+mn-ea"/>
              </a:rPr>
              <a:t>D</a:t>
            </a:r>
            <a:r>
              <a:rPr lang="zh-CN" altLang="en-US" sz="2800" dirty="0">
                <a:latin typeface="Times New Roman" panose="02020603050405020304" pitchFamily="18" charset="0"/>
                <a:cs typeface="Times New Roman" panose="02020603050405020304" pitchFamily="18" charset="0"/>
                <a:sym typeface="+mn-ea"/>
              </a:rPr>
              <a:t>和常量符号、函数符号、谓词符号依下列规则进行的一组指定构成．</a:t>
            </a:r>
            <a:endParaRPr lang="zh-CN" altLang="en-US" sz="2800" dirty="0">
              <a:latin typeface="Times New Roman" panose="02020603050405020304" pitchFamily="18" charset="0"/>
              <a:cs typeface="Times New Roman" panose="02020603050405020304" pitchFamily="18" charset="0"/>
            </a:endParaRPr>
          </a:p>
          <a:p>
            <a:pPr marL="0" indent="0" fontAlgn="auto">
              <a:lnSpc>
                <a:spcPct val="150000"/>
              </a:lnSpc>
              <a:spcBef>
                <a:spcPts val="0"/>
              </a:spcBef>
              <a:buNone/>
            </a:pPr>
            <a:r>
              <a:rPr lang="en-US" altLang="zh-CN" sz="2800">
                <a:latin typeface="Times New Roman" panose="02020603050405020304" pitchFamily="18" charset="0"/>
                <a:cs typeface="Times New Roman" panose="02020603050405020304" pitchFamily="18" charset="0"/>
                <a:sym typeface="+mn-ea"/>
              </a:rPr>
              <a:t>1</a:t>
            </a:r>
            <a:r>
              <a:rPr lang="zh-CN" altLang="en-US" sz="2800" dirty="0">
                <a:latin typeface="Times New Roman" panose="02020603050405020304" pitchFamily="18" charset="0"/>
                <a:cs typeface="Times New Roman" panose="02020603050405020304" pitchFamily="18" charset="0"/>
                <a:sym typeface="+mn-ea"/>
              </a:rPr>
              <a:t>、指定</a:t>
            </a:r>
            <a:r>
              <a:rPr lang="en-US" altLang="zh-CN" sz="2800" i="1">
                <a:latin typeface="Times New Roman" panose="02020603050405020304" pitchFamily="18" charset="0"/>
                <a:cs typeface="Times New Roman" panose="02020603050405020304" pitchFamily="18" charset="0"/>
                <a:sym typeface="+mn-ea"/>
              </a:rPr>
              <a:t>D</a:t>
            </a:r>
            <a:r>
              <a:rPr lang="zh-CN" altLang="en-US" sz="2800" dirty="0">
                <a:latin typeface="Times New Roman" panose="02020603050405020304" pitchFamily="18" charset="0"/>
                <a:cs typeface="Times New Roman" panose="02020603050405020304" pitchFamily="18" charset="0"/>
                <a:sym typeface="+mn-ea"/>
              </a:rPr>
              <a:t>为一非空集合．</a:t>
            </a:r>
            <a:endParaRPr lang="zh-CN" altLang="en-US" sz="2800" dirty="0">
              <a:latin typeface="Times New Roman" panose="02020603050405020304" pitchFamily="18" charset="0"/>
              <a:cs typeface="Times New Roman" panose="02020603050405020304" pitchFamily="18" charset="0"/>
            </a:endParaRPr>
          </a:p>
          <a:p>
            <a:pPr marL="0" indent="0" fontAlgn="auto">
              <a:lnSpc>
                <a:spcPct val="150000"/>
              </a:lnSpc>
              <a:spcBef>
                <a:spcPts val="0"/>
              </a:spcBef>
              <a:buNone/>
            </a:pPr>
            <a:r>
              <a:rPr lang="en-US" altLang="zh-CN" sz="2800">
                <a:latin typeface="Times New Roman" panose="02020603050405020304" pitchFamily="18" charset="0"/>
                <a:cs typeface="Times New Roman" panose="02020603050405020304" pitchFamily="18" charset="0"/>
                <a:sym typeface="+mn-ea"/>
              </a:rPr>
              <a:t>2</a:t>
            </a:r>
            <a:r>
              <a:rPr lang="zh-CN" altLang="en-US" sz="2800" dirty="0">
                <a:latin typeface="Times New Roman" panose="02020603050405020304" pitchFamily="18" charset="0"/>
                <a:cs typeface="Times New Roman" panose="02020603050405020304" pitchFamily="18" charset="0"/>
                <a:sym typeface="+mn-ea"/>
              </a:rPr>
              <a:t>、对每个常量符号指定</a:t>
            </a:r>
            <a:r>
              <a:rPr lang="en-US" altLang="zh-CN" sz="2800" i="1">
                <a:latin typeface="Times New Roman" panose="02020603050405020304" pitchFamily="18" charset="0"/>
                <a:cs typeface="Times New Roman" panose="02020603050405020304" pitchFamily="18" charset="0"/>
                <a:sym typeface="+mn-ea"/>
              </a:rPr>
              <a:t>D</a:t>
            </a:r>
            <a:r>
              <a:rPr lang="zh-CN" altLang="en-US" sz="2800" dirty="0">
                <a:latin typeface="Times New Roman" panose="02020603050405020304" pitchFamily="18" charset="0"/>
                <a:cs typeface="Times New Roman" panose="02020603050405020304" pitchFamily="18" charset="0"/>
                <a:sym typeface="+mn-ea"/>
              </a:rPr>
              <a:t>中一个元素．</a:t>
            </a:r>
            <a:endParaRPr lang="zh-CN" altLang="en-US" sz="2800" dirty="0">
              <a:latin typeface="Times New Roman" panose="02020603050405020304" pitchFamily="18" charset="0"/>
              <a:cs typeface="Times New Roman" panose="02020603050405020304" pitchFamily="18" charset="0"/>
            </a:endParaRPr>
          </a:p>
          <a:p>
            <a:pPr marL="0" indent="0" fontAlgn="auto">
              <a:lnSpc>
                <a:spcPct val="150000"/>
              </a:lnSpc>
              <a:spcBef>
                <a:spcPts val="0"/>
              </a:spcBef>
              <a:buNone/>
            </a:pPr>
            <a:r>
              <a:rPr lang="en-US" altLang="zh-CN" sz="2800">
                <a:latin typeface="Times New Roman" panose="02020603050405020304" pitchFamily="18" charset="0"/>
                <a:cs typeface="Times New Roman" panose="02020603050405020304" pitchFamily="18" charset="0"/>
                <a:sym typeface="+mn-ea"/>
              </a:rPr>
              <a:t>3</a:t>
            </a:r>
            <a:r>
              <a:rPr lang="zh-CN" altLang="en-US" sz="2800" dirty="0">
                <a:latin typeface="Times New Roman" panose="02020603050405020304" pitchFamily="18" charset="0"/>
                <a:cs typeface="Times New Roman" panose="02020603050405020304" pitchFamily="18" charset="0"/>
                <a:sym typeface="+mn-ea"/>
              </a:rPr>
              <a:t>、对每个函数符号，指定一个同元函数．</a:t>
            </a:r>
            <a:endParaRPr lang="zh-CN" altLang="en-US" sz="2800" dirty="0">
              <a:latin typeface="Times New Roman" panose="02020603050405020304" pitchFamily="18" charset="0"/>
              <a:cs typeface="Times New Roman" panose="02020603050405020304" pitchFamily="18" charset="0"/>
            </a:endParaRPr>
          </a:p>
          <a:p>
            <a:pPr marL="0" indent="0" fontAlgn="auto">
              <a:lnSpc>
                <a:spcPct val="150000"/>
              </a:lnSpc>
              <a:spcBef>
                <a:spcPts val="0"/>
              </a:spcBef>
              <a:buNone/>
            </a:pPr>
            <a:r>
              <a:rPr lang="en-US" altLang="zh-CN" sz="2800">
                <a:latin typeface="Times New Roman" panose="02020603050405020304" pitchFamily="18" charset="0"/>
                <a:cs typeface="Times New Roman" panose="02020603050405020304" pitchFamily="18" charset="0"/>
                <a:sym typeface="+mn-ea"/>
              </a:rPr>
              <a:t>4</a:t>
            </a:r>
            <a:r>
              <a:rPr lang="zh-CN" altLang="en-US" sz="2800" dirty="0">
                <a:latin typeface="Times New Roman" panose="02020603050405020304" pitchFamily="18" charset="0"/>
                <a:cs typeface="Times New Roman" panose="02020603050405020304" pitchFamily="18" charset="0"/>
                <a:sym typeface="+mn-ea"/>
              </a:rPr>
              <a:t>、对每个谓词符号，指定一个同元谓词．</a:t>
            </a:r>
            <a:endParaRPr lang="zh-CN" altLang="en-US" sz="2800" dirty="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endParaRPr lang="zh-CN" altLang="en-US" sz="2800" dirty="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谓词公式</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，如果不含自由变元，经过解释后便成为一个命题．</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令  论域</a:t>
            </a:r>
            <a:r>
              <a:rPr lang="en-US" altLang="zh-CN" sz="2800" i="1">
                <a:latin typeface="Times New Roman" panose="02020603050405020304" pitchFamily="18" charset="0"/>
                <a:cs typeface="Times New Roman" panose="02020603050405020304" pitchFamily="18" charset="0"/>
                <a:sym typeface="+mn-ea"/>
              </a:rPr>
              <a:t>D</a:t>
            </a:r>
            <a:r>
              <a:rPr lang="zh-CN" altLang="en-US" sz="2800" dirty="0">
                <a:latin typeface="Times New Roman" panose="02020603050405020304" pitchFamily="18" charset="0"/>
                <a:cs typeface="Times New Roman" panose="02020603050405020304" pitchFamily="18" charset="0"/>
                <a:sym typeface="+mn-ea"/>
              </a:rPr>
              <a:t>＝｛１，２｝</a:t>
            </a:r>
            <a:r>
              <a:rPr lang="en-US" altLang="zh-CN" sz="2800">
                <a:latin typeface="Times New Roman" panose="02020603050405020304" pitchFamily="18" charset="0"/>
                <a:cs typeface="Times New Roman" panose="02020603050405020304" pitchFamily="18" charset="0"/>
                <a:sym typeface="+mn-ea"/>
              </a:rPr>
              <a:t>;  </a:t>
            </a: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２</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＝０</a:t>
            </a:r>
            <a:r>
              <a:rPr lang="en-US" altLang="zh-CN" sz="2800">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在这个解释下， </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的真</a:t>
            </a:r>
            <a:r>
              <a:rPr lang="zh-CN" altLang="en-US" sz="2800" dirty="0">
                <a:sym typeface="+mn-ea"/>
              </a:rPr>
              <a:t>值为０</a:t>
            </a:r>
            <a:r>
              <a:rPr lang="en-US" altLang="zh-CN" sz="2800">
                <a:sym typeface="+mn-ea"/>
              </a:rPr>
              <a:t>. </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yP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y</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令  论域</a:t>
            </a:r>
            <a:r>
              <a:rPr lang="en-US" altLang="zh-CN" sz="2800" i="1">
                <a:latin typeface="Times New Roman" panose="02020603050405020304" pitchFamily="18" charset="0"/>
                <a:cs typeface="Times New Roman" panose="02020603050405020304" pitchFamily="18" charset="0"/>
                <a:sym typeface="+mn-ea"/>
              </a:rPr>
              <a:t>D</a:t>
            </a:r>
            <a:r>
              <a:rPr lang="zh-CN" altLang="en-US" sz="2800" dirty="0">
                <a:latin typeface="Times New Roman" panose="02020603050405020304" pitchFamily="18" charset="0"/>
                <a:cs typeface="Times New Roman" panose="02020603050405020304" pitchFamily="18" charset="0"/>
                <a:sym typeface="+mn-ea"/>
              </a:rPr>
              <a:t>＝｛１，２｝</a:t>
            </a:r>
            <a:r>
              <a:rPr lang="en-US" altLang="zh-CN" sz="2800">
                <a:latin typeface="Times New Roman" panose="02020603050405020304" pitchFamily="18" charset="0"/>
                <a:cs typeface="Times New Roman" panose="02020603050405020304" pitchFamily="18" charset="0"/>
                <a:sym typeface="+mn-ea"/>
              </a:rPr>
              <a:t>;  </a:t>
            </a:r>
            <a:endParaRPr lang="en-US" altLang="zh-CN" sz="2800" i="1">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１，１</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１，２</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＝０，</a:t>
            </a:r>
            <a:endParaRPr lang="zh-CN" altLang="en-US" sz="2800" dirty="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２，１</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＝０，</a:t>
            </a: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２，２</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endParaRPr lang="zh-CN" altLang="en-US" sz="2800" dirty="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在这个解释下，</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yP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y</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的真值为</a:t>
            </a:r>
            <a:r>
              <a:rPr lang="zh-CN" altLang="en-US" sz="2800" dirty="0">
                <a:sym typeface="+mn-ea"/>
              </a:rPr>
              <a:t>１</a:t>
            </a:r>
            <a:r>
              <a:rPr lang="en-US" altLang="zh-CN" sz="2800">
                <a:sym typeface="+mn-ea"/>
              </a:rPr>
              <a:t>.</a:t>
            </a:r>
            <a:endParaRPr lang="zh-CN" altLang="en-US" sz="2800" dirty="0"/>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fontScale="90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在命题演算中, 把简单命题作为基本研究单位, 对它不再进行分解, 这使得命题逻辑有很大的局限性。有些很简单的推理形式, 如典型的逻辑三段论, 用命题演算的推理理论无法论证它</a:t>
            </a:r>
            <a:endParaRPr lang="zh-CN" altLang="en-US" sz="2800" dirty="0">
              <a:sym typeface="+mn-ea"/>
            </a:endParaRPr>
          </a:p>
          <a:p>
            <a:pPr fontAlgn="auto">
              <a:lnSpc>
                <a:spcPct val="150000"/>
              </a:lnSpc>
              <a:spcBef>
                <a:spcPts val="0"/>
              </a:spcBef>
              <a:buFont typeface="Wingdings" panose="05000000000000000000" charset="0"/>
              <a:buChar char="Ø"/>
            </a:pPr>
            <a:endParaRPr lang="zh-CN" altLang="en-US" sz="2800" dirty="0">
              <a:sym typeface="+mn-ea"/>
            </a:endParaRPr>
          </a:p>
          <a:p>
            <a:pPr fontAlgn="auto">
              <a:lnSpc>
                <a:spcPct val="150000"/>
              </a:lnSpc>
              <a:spcBef>
                <a:spcPts val="0"/>
              </a:spcBef>
              <a:buFont typeface="Wingdings" panose="05000000000000000000" charset="0"/>
              <a:buChar char="Ø"/>
            </a:pPr>
            <a:r>
              <a:rPr lang="zh-CN" altLang="en-US" sz="2800" dirty="0">
                <a:sym typeface="+mn-ea"/>
              </a:rPr>
              <a:t>所有人都会死，</a:t>
            </a:r>
            <a:endParaRPr lang="zh-CN" altLang="en-US" sz="2800" dirty="0"/>
          </a:p>
          <a:p>
            <a:pPr marL="0" indent="0" fontAlgn="auto">
              <a:lnSpc>
                <a:spcPct val="150000"/>
              </a:lnSpc>
              <a:spcBef>
                <a:spcPts val="0"/>
              </a:spcBef>
              <a:buNone/>
            </a:pPr>
            <a:r>
              <a:rPr lang="en-US" altLang="zh-CN" sz="2800" dirty="0">
                <a:sym typeface="+mn-ea"/>
              </a:rPr>
              <a:t>    </a:t>
            </a:r>
            <a:r>
              <a:rPr lang="zh-CN" altLang="en-US" sz="2800" dirty="0">
                <a:sym typeface="+mn-ea"/>
              </a:rPr>
              <a:t>苏格拉底是人，</a:t>
            </a:r>
            <a:endParaRPr lang="zh-CN" altLang="en-US" sz="2800" dirty="0"/>
          </a:p>
          <a:p>
            <a:pPr marL="0" indent="0" fontAlgn="auto">
              <a:lnSpc>
                <a:spcPct val="150000"/>
              </a:lnSpc>
              <a:spcBef>
                <a:spcPts val="0"/>
              </a:spcBef>
              <a:buNone/>
            </a:pPr>
            <a:r>
              <a:rPr lang="en-US" altLang="zh-CN" sz="2800" dirty="0">
                <a:sym typeface="+mn-ea"/>
              </a:rPr>
              <a:t>    </a:t>
            </a:r>
            <a:r>
              <a:rPr lang="zh-CN" altLang="en-US" sz="2800" dirty="0">
                <a:sym typeface="+mn-ea"/>
              </a:rPr>
              <a:t>所以，苏格拉底必会死．</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a:sym typeface="+mn-ea"/>
              </a:rPr>
              <a:t>在命题逻辑中不能表示这样的推理</a:t>
            </a:r>
            <a:endParaRPr lang="en-US" altLang="zh-CN" sz="2800"/>
          </a:p>
          <a:p>
            <a:pPr marL="0" indent="0" fontAlgn="auto">
              <a:lnSpc>
                <a:spcPct val="150000"/>
              </a:lnSpc>
              <a:spcBef>
                <a:spcPts val="0"/>
              </a:spcBef>
              <a:buFont typeface="Wingdings" panose="05000000000000000000" charset="0"/>
              <a:buNone/>
            </a:pPr>
            <a:r>
              <a:rPr lang="en-US" altLang="zh-CN" sz="2800" i="1">
                <a:sym typeface="+mn-ea"/>
              </a:rPr>
              <a:t>    P</a:t>
            </a:r>
            <a:r>
              <a:rPr lang="en-US" altLang="zh-CN" sz="2800">
                <a:sym typeface="+mn-ea"/>
              </a:rPr>
              <a:t>∧</a:t>
            </a:r>
            <a:r>
              <a:rPr lang="en-US" altLang="zh-CN" sz="2800" i="1">
                <a:sym typeface="+mn-ea"/>
              </a:rPr>
              <a:t>Q </a:t>
            </a:r>
            <a:r>
              <a:rPr lang="en-US" altLang="zh-CN" sz="2800">
                <a:sym typeface="Symbol" panose="05050102010706020507" pitchFamily="18" charset="2"/>
              </a:rPr>
              <a:t></a:t>
            </a:r>
            <a:r>
              <a:rPr lang="en-US" altLang="zh-CN" sz="2800" i="1">
                <a:sym typeface="+mn-ea"/>
              </a:rPr>
              <a:t>R   </a:t>
            </a:r>
            <a:r>
              <a:rPr lang="zh-CN" altLang="en-US" i="1">
                <a:sym typeface="+mn-ea"/>
              </a:rPr>
              <a:t>×</a:t>
            </a:r>
            <a:endParaRPr lang="zh-CN" altLang="en-US"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Q</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f</a:t>
            </a:r>
            <a:r>
              <a:rPr lang="en-US" altLang="zh-CN" sz="2800" i="1">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en-US" altLang="zh-CN" sz="2800">
                <a:latin typeface="Times New Roman" panose="02020603050405020304" pitchFamily="18" charset="0"/>
                <a:cs typeface="Times New Roman" panose="02020603050405020304" pitchFamily="18" charset="0"/>
                <a:sym typeface="+mn-ea"/>
              </a:rPr>
              <a:t>)) </a:t>
            </a:r>
            <a:endParaRPr lang="en-US" altLang="zh-CN" sz="280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endParaRPr lang="zh-CN" altLang="en-US" sz="2800" dirty="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令  论域</a:t>
            </a:r>
            <a:r>
              <a:rPr lang="en-US" altLang="zh-CN" sz="2800" i="1">
                <a:latin typeface="Times New Roman" panose="02020603050405020304" pitchFamily="18" charset="0"/>
                <a:cs typeface="Times New Roman" panose="02020603050405020304" pitchFamily="18" charset="0"/>
                <a:sym typeface="+mn-ea"/>
              </a:rPr>
              <a:t>D</a:t>
            </a:r>
            <a:r>
              <a:rPr lang="zh-CN" altLang="en-US" sz="2800" dirty="0">
                <a:latin typeface="Times New Roman" panose="02020603050405020304" pitchFamily="18" charset="0"/>
                <a:cs typeface="Times New Roman" panose="02020603050405020304" pitchFamily="18" charset="0"/>
                <a:sym typeface="+mn-ea"/>
              </a:rPr>
              <a:t>＝｛１，２｝</a:t>
            </a:r>
            <a:r>
              <a:rPr lang="en-US" altLang="zh-CN" sz="2800">
                <a:latin typeface="Times New Roman" panose="02020603050405020304" pitchFamily="18" charset="0"/>
                <a:cs typeface="Times New Roman" panose="02020603050405020304" pitchFamily="18" charset="0"/>
                <a:sym typeface="+mn-ea"/>
              </a:rPr>
              <a:t>;</a:t>
            </a:r>
            <a:endParaRPr lang="en-US" altLang="zh-CN" sz="2800" i="1">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en-US" altLang="zh-CN" sz="2800" i="1">
                <a:latin typeface="Times New Roman" panose="02020603050405020304" pitchFamily="18" charset="0"/>
                <a:cs typeface="Times New Roman" panose="02020603050405020304" pitchFamily="18" charset="0"/>
                <a:sym typeface="+mn-ea"/>
              </a:rPr>
              <a:t>		f </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＝２，</a:t>
            </a:r>
            <a:r>
              <a:rPr lang="en-US" altLang="zh-CN" sz="2800" i="1">
                <a:latin typeface="Times New Roman" panose="02020603050405020304" pitchFamily="18" charset="0"/>
                <a:cs typeface="Times New Roman" panose="02020603050405020304" pitchFamily="18" charset="0"/>
                <a:sym typeface="+mn-ea"/>
              </a:rPr>
              <a:t>f </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２</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   </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en-US" altLang="zh-CN" sz="2800">
                <a:latin typeface="Times New Roman" panose="02020603050405020304" pitchFamily="18" charset="0"/>
                <a:cs typeface="Times New Roman" panose="02020603050405020304" pitchFamily="18" charset="0"/>
                <a:sym typeface="+mn-ea"/>
              </a:rPr>
              <a:t>	 </a:t>
            </a: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＝０，</a:t>
            </a: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２</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a:t>
            </a:r>
            <a:endParaRPr lang="en-US" altLang="zh-CN" sz="2800" i="1">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en-US" altLang="zh-CN" sz="2800" i="1">
                <a:latin typeface="Times New Roman" panose="02020603050405020304" pitchFamily="18" charset="0"/>
                <a:cs typeface="Times New Roman" panose="02020603050405020304" pitchFamily="18" charset="0"/>
                <a:sym typeface="+mn-ea"/>
              </a:rPr>
              <a:t>	Q</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１，１</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r>
              <a:rPr lang="en-US" altLang="zh-CN" sz="2800" i="1">
                <a:latin typeface="Times New Roman" panose="02020603050405020304" pitchFamily="18" charset="0"/>
                <a:cs typeface="Times New Roman" panose="02020603050405020304" pitchFamily="18" charset="0"/>
                <a:sym typeface="+mn-ea"/>
              </a:rPr>
              <a:t>Q</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１，２</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endParaRPr lang="zh-CN" altLang="en-US" sz="2800" dirty="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en-US" altLang="zh-CN" sz="2800" i="1">
                <a:latin typeface="Times New Roman" panose="02020603050405020304" pitchFamily="18" charset="0"/>
                <a:cs typeface="Times New Roman" panose="02020603050405020304" pitchFamily="18" charset="0"/>
                <a:sym typeface="+mn-ea"/>
              </a:rPr>
              <a:t>	Q</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２，１</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＝０，</a:t>
            </a:r>
            <a:r>
              <a:rPr lang="en-US" altLang="zh-CN" sz="2800" i="1">
                <a:latin typeface="Times New Roman" panose="02020603050405020304" pitchFamily="18" charset="0"/>
                <a:cs typeface="Times New Roman" panose="02020603050405020304" pitchFamily="18" charset="0"/>
                <a:sym typeface="+mn-ea"/>
              </a:rPr>
              <a:t>Q</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２，２</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＝１</a:t>
            </a:r>
            <a:r>
              <a:rPr lang="en-US" altLang="zh-CN" sz="2800">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endParaRPr lang="zh-CN" altLang="en-US" sz="2800" dirty="0">
              <a:latin typeface="Times New Roman" panose="02020603050405020304" pitchFamily="18" charset="0"/>
              <a:cs typeface="Times New Roman" panose="02020603050405020304" pitchFamily="18" charset="0"/>
            </a:endParaRPr>
          </a:p>
          <a:p>
            <a:pPr marL="812800" indent="-812800" fontAlgn="auto">
              <a:lnSpc>
                <a:spcPct val="150000"/>
              </a:lnSpc>
              <a:spcBef>
                <a:spcPts val="0"/>
              </a:spcBef>
              <a:buNone/>
            </a:pPr>
            <a:r>
              <a:rPr lang="zh-CN" altLang="en-US" sz="2800" dirty="0">
                <a:latin typeface="Times New Roman" panose="02020603050405020304" pitchFamily="18" charset="0"/>
                <a:cs typeface="Times New Roman" panose="02020603050405020304" pitchFamily="18" charset="0"/>
                <a:sym typeface="+mn-ea"/>
              </a:rPr>
              <a:t>在这个解释下，</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Q</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f</a:t>
            </a:r>
            <a:r>
              <a:rPr lang="en-US" altLang="zh-CN" sz="2800" i="1">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en-US" altLang="zh-CN" sz="2800">
                <a:sym typeface="+mn-ea"/>
              </a:rPr>
              <a:t>)) </a:t>
            </a:r>
            <a:r>
              <a:rPr lang="zh-CN" altLang="en-US" sz="2800" dirty="0">
                <a:sym typeface="+mn-ea"/>
              </a:rPr>
              <a:t>的真值为１</a:t>
            </a: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谓词公</a:t>
            </a:r>
            <a:r>
              <a:rPr lang="zh-CN" altLang="en-US" sz="2800" dirty="0">
                <a:latin typeface="Times New Roman" panose="02020603050405020304" pitchFamily="18" charset="0"/>
                <a:cs typeface="Times New Roman" panose="02020603050405020304" pitchFamily="18" charset="0"/>
                <a:sym typeface="+mn-ea"/>
              </a:rPr>
              <a:t>式</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，如果含有自由变元，则为使其成为命题，除对</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进行解释外，还需要将其中的自由变元指定为论域中的元素，即需要对自由变元“赋值” </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mn-ea"/>
              </a:rPr>
              <a:t>定义８　设</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是一个谓词公式，</a:t>
            </a:r>
            <a:r>
              <a:rPr lang="en-US" altLang="zh-CN" sz="2800" i="1">
                <a:latin typeface="Times New Roman" panose="02020603050405020304" pitchFamily="18" charset="0"/>
                <a:cs typeface="Times New Roman" panose="02020603050405020304" pitchFamily="18" charset="0"/>
                <a:sym typeface="+mn-ea"/>
              </a:rPr>
              <a:t>I</a:t>
            </a:r>
            <a:r>
              <a:rPr lang="zh-CN" altLang="en-US" sz="2800" dirty="0">
                <a:latin typeface="Times New Roman" panose="02020603050405020304" pitchFamily="18" charset="0"/>
                <a:cs typeface="Times New Roman" panose="02020603050405020304" pitchFamily="18" charset="0"/>
                <a:sym typeface="+mn-ea"/>
              </a:rPr>
              <a:t>是对</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的一个解释，在</a:t>
            </a:r>
            <a:r>
              <a:rPr lang="en-US" altLang="zh-CN" sz="2800" i="1">
                <a:latin typeface="Times New Roman" panose="02020603050405020304" pitchFamily="18" charset="0"/>
                <a:cs typeface="Times New Roman" panose="02020603050405020304" pitchFamily="18" charset="0"/>
                <a:sym typeface="+mn-ea"/>
              </a:rPr>
              <a:t>I</a:t>
            </a:r>
            <a:r>
              <a:rPr lang="zh-CN" altLang="en-US" sz="2800" dirty="0">
                <a:latin typeface="Times New Roman" panose="02020603050405020304" pitchFamily="18" charset="0"/>
                <a:cs typeface="Times New Roman" panose="02020603050405020304" pitchFamily="18" charset="0"/>
                <a:sym typeface="+mn-ea"/>
              </a:rPr>
              <a:t>的基础上，指定</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中的自由变元为</a:t>
            </a:r>
            <a:r>
              <a:rPr lang="en-US" altLang="zh-CN" sz="2800" i="1">
                <a:latin typeface="Times New Roman" panose="02020603050405020304" pitchFamily="18" charset="0"/>
                <a:cs typeface="Times New Roman" panose="02020603050405020304" pitchFamily="18" charset="0"/>
                <a:sym typeface="+mn-ea"/>
              </a:rPr>
              <a:t>D</a:t>
            </a:r>
            <a:r>
              <a:rPr lang="zh-CN" altLang="en-US" sz="2800" dirty="0">
                <a:latin typeface="Times New Roman" panose="02020603050405020304" pitchFamily="18" charset="0"/>
                <a:cs typeface="Times New Roman" panose="02020603050405020304" pitchFamily="18" charset="0"/>
                <a:sym typeface="+mn-ea"/>
              </a:rPr>
              <a:t>中元素，称为对公式</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在解释</a:t>
            </a:r>
            <a:r>
              <a:rPr lang="en-US" altLang="zh-CN" sz="2800" i="1">
                <a:latin typeface="Times New Roman" panose="02020603050405020304" pitchFamily="18" charset="0"/>
                <a:cs typeface="Times New Roman" panose="02020603050405020304" pitchFamily="18" charset="0"/>
                <a:sym typeface="+mn-ea"/>
              </a:rPr>
              <a:t>I</a:t>
            </a:r>
            <a:r>
              <a:rPr lang="zh-CN" altLang="en-US" sz="2800" dirty="0">
                <a:latin typeface="Times New Roman" panose="02020603050405020304" pitchFamily="18" charset="0"/>
                <a:cs typeface="Times New Roman" panose="02020603050405020304" pitchFamily="18" charset="0"/>
                <a:sym typeface="+mn-ea"/>
              </a:rPr>
              <a:t>下的一个赋值． </a:t>
            </a:r>
            <a:endParaRPr lang="zh-CN" altLang="en-US" sz="2800" dirty="0">
              <a:sym typeface="+mn-ea"/>
            </a:endParaRPr>
          </a:p>
          <a:p>
            <a:pPr fontAlgn="auto">
              <a:lnSpc>
                <a:spcPct val="150000"/>
              </a:lnSpc>
              <a:spcBef>
                <a:spcPts val="0"/>
              </a:spcBef>
              <a:buFont typeface="Wingdings" panose="05000000000000000000" charset="0"/>
              <a:buChar char="Ø"/>
            </a:pPr>
            <a:endParaRPr lang="zh-CN" altLang="en-US" sz="2800" dirty="0">
              <a:sym typeface="+mn-ea"/>
            </a:endParaRPr>
          </a:p>
          <a:p>
            <a:pPr fontAlgn="auto">
              <a:lnSpc>
                <a:spcPct val="150000"/>
              </a:lnSpc>
              <a:spcBef>
                <a:spcPts val="0"/>
              </a:spcBef>
              <a:buFont typeface="Wingdings" panose="05000000000000000000" charset="0"/>
              <a:buChar char="Ø"/>
            </a:pPr>
            <a:r>
              <a:rPr lang="zh-CN" altLang="en-US" sz="2800" dirty="0">
                <a:sym typeface="+mn-ea"/>
              </a:rPr>
              <a:t>谓词公式经</a:t>
            </a:r>
            <a:r>
              <a:rPr lang="zh-CN" altLang="en-US" sz="2800" dirty="0">
                <a:latin typeface="Times New Roman" panose="02020603050405020304" pitchFamily="18" charset="0"/>
                <a:cs typeface="Times New Roman" panose="02020603050405020304" pitchFamily="18" charset="0"/>
                <a:sym typeface="+mn-ea"/>
              </a:rPr>
              <a:t>过解释</a:t>
            </a:r>
            <a:r>
              <a:rPr lang="en-US" altLang="zh-CN" sz="2800" i="1">
                <a:latin typeface="Times New Roman" panose="02020603050405020304" pitchFamily="18" charset="0"/>
                <a:cs typeface="Times New Roman" panose="02020603050405020304" pitchFamily="18" charset="0"/>
                <a:sym typeface="+mn-ea"/>
              </a:rPr>
              <a:t>I</a:t>
            </a:r>
            <a:r>
              <a:rPr lang="zh-CN" altLang="en-US" sz="2800" dirty="0">
                <a:latin typeface="Times New Roman" panose="02020603050405020304" pitchFamily="18" charset="0"/>
                <a:cs typeface="Times New Roman" panose="02020603050405020304" pitchFamily="18" charset="0"/>
                <a:sym typeface="+mn-ea"/>
              </a:rPr>
              <a:t>和赋值</a:t>
            </a:r>
            <a:r>
              <a:rPr lang="en-US" altLang="zh-CN" sz="2800" i="1">
                <a:latin typeface="Times New Roman" panose="02020603050405020304" pitchFamily="18" charset="0"/>
                <a:cs typeface="Times New Roman" panose="02020603050405020304" pitchFamily="18" charset="0"/>
                <a:sym typeface="+mn-ea"/>
              </a:rPr>
              <a:t>v</a:t>
            </a:r>
            <a:r>
              <a:rPr lang="zh-CN" altLang="en-US" sz="2800" dirty="0">
                <a:latin typeface="Times New Roman" panose="02020603050405020304" pitchFamily="18" charset="0"/>
                <a:cs typeface="Times New Roman" panose="02020603050405020304" pitchFamily="18" charset="0"/>
                <a:sym typeface="+mn-ea"/>
              </a:rPr>
              <a:t>以后，便成为一个命题</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记为</a:t>
            </a:r>
            <a:r>
              <a:rPr lang="en-US" altLang="zh-CN" sz="2800" i="1" err="1">
                <a:latin typeface="Times New Roman" panose="02020603050405020304" pitchFamily="18" charset="0"/>
                <a:cs typeface="Times New Roman" panose="02020603050405020304" pitchFamily="18" charset="0"/>
                <a:sym typeface="+mn-ea"/>
              </a:rPr>
              <a:t>A</a:t>
            </a:r>
            <a:r>
              <a:rPr lang="en-US" altLang="zh-CN" sz="2800" i="1" baseline="30000" err="1">
                <a:latin typeface="Times New Roman" panose="02020603050405020304" pitchFamily="18" charset="0"/>
                <a:cs typeface="Times New Roman" panose="02020603050405020304" pitchFamily="18" charset="0"/>
                <a:sym typeface="+mn-ea"/>
              </a:rPr>
              <a:t>I,v</a:t>
            </a:r>
            <a:r>
              <a:rPr lang="zh-CN" altLang="en-US" sz="2800" dirty="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定义９　</a:t>
            </a:r>
            <a:r>
              <a:rPr lang="zh-CN" altLang="en-US" sz="2800" dirty="0">
                <a:latin typeface="Times New Roman" panose="02020603050405020304" pitchFamily="18" charset="0"/>
                <a:cs typeface="Times New Roman" panose="02020603050405020304" pitchFamily="18" charset="0"/>
                <a:sym typeface="+mn-ea"/>
              </a:rPr>
              <a:t>设</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是一个公式，如果对任意解释</a:t>
            </a:r>
            <a:r>
              <a:rPr lang="en-US" altLang="zh-CN" sz="2800" i="1">
                <a:latin typeface="Times New Roman" panose="02020603050405020304" pitchFamily="18" charset="0"/>
                <a:cs typeface="Times New Roman" panose="02020603050405020304" pitchFamily="18" charset="0"/>
                <a:sym typeface="+mn-ea"/>
              </a:rPr>
              <a:t>I</a:t>
            </a:r>
            <a:r>
              <a:rPr lang="zh-CN" altLang="en-US" sz="2800" dirty="0">
                <a:latin typeface="Times New Roman" panose="02020603050405020304" pitchFamily="18" charset="0"/>
                <a:cs typeface="Times New Roman" panose="02020603050405020304" pitchFamily="18" charset="0"/>
                <a:sym typeface="+mn-ea"/>
              </a:rPr>
              <a:t>和赋值</a:t>
            </a:r>
            <a:r>
              <a:rPr lang="en-US" altLang="zh-CN" sz="2800" i="1">
                <a:latin typeface="Times New Roman" panose="02020603050405020304" pitchFamily="18" charset="0"/>
                <a:cs typeface="Times New Roman" panose="02020603050405020304" pitchFamily="18" charset="0"/>
                <a:sym typeface="+mn-ea"/>
              </a:rPr>
              <a:t>v</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的真值总为１，则称</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是有效的（或永真的），否则，称</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是非</a:t>
            </a:r>
            <a:r>
              <a:rPr lang="zh-CN" altLang="en-US" sz="2800" dirty="0">
                <a:sym typeface="+mn-ea"/>
              </a:rPr>
              <a:t>有效的．</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sym typeface="+mn-ea"/>
              </a:rPr>
              <a:t>定理１</a:t>
            </a:r>
            <a:r>
              <a:rPr lang="en-US" altLang="zh-CN" sz="2800">
                <a:sym typeface="+mn-ea"/>
              </a:rPr>
              <a:t>(</a:t>
            </a:r>
            <a:r>
              <a:rPr lang="zh-CN" altLang="en-US" sz="2800" b="1" dirty="0">
                <a:solidFill>
                  <a:srgbClr val="FF0000"/>
                </a:solidFill>
                <a:sym typeface="+mn-ea"/>
              </a:rPr>
              <a:t>代入</a:t>
            </a:r>
            <a:r>
              <a:rPr lang="zh-CN" altLang="en-US" sz="2800" b="1" dirty="0">
                <a:solidFill>
                  <a:srgbClr val="FF0000"/>
                </a:solidFill>
                <a:latin typeface="Times New Roman" panose="02020603050405020304" pitchFamily="18" charset="0"/>
                <a:cs typeface="Times New Roman" panose="02020603050405020304" pitchFamily="18" charset="0"/>
                <a:sym typeface="+mn-ea"/>
              </a:rPr>
              <a:t>原则</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　设</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是一个永真命题公式，</a:t>
            </a:r>
            <a:r>
              <a:rPr lang="en-US" altLang="zh-CN" sz="2800" i="1">
                <a:latin typeface="Times New Roman" panose="02020603050405020304" pitchFamily="18" charset="0"/>
                <a:cs typeface="Times New Roman" panose="02020603050405020304" pitchFamily="18" charset="0"/>
                <a:sym typeface="+mn-ea"/>
              </a:rPr>
              <a:t>P</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P</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P</a:t>
            </a:r>
            <a:r>
              <a:rPr lang="en-US" altLang="zh-CN" sz="2800" i="1" baseline="-25000" err="1">
                <a:latin typeface="Times New Roman" panose="02020603050405020304" pitchFamily="18" charset="0"/>
                <a:cs typeface="Times New Roman" panose="02020603050405020304" pitchFamily="18" charset="0"/>
                <a:sym typeface="+mn-ea"/>
              </a:rPr>
              <a:t>n</a:t>
            </a:r>
            <a:r>
              <a:rPr lang="zh-CN" altLang="en-US" sz="2800" dirty="0">
                <a:latin typeface="Times New Roman" panose="02020603050405020304" pitchFamily="18" charset="0"/>
                <a:cs typeface="Times New Roman" panose="02020603050405020304" pitchFamily="18" charset="0"/>
                <a:sym typeface="+mn-ea"/>
              </a:rPr>
              <a:t>是其中出现的所有命题变元，</a:t>
            </a:r>
            <a:r>
              <a:rPr lang="en-US" altLang="zh-CN" sz="2800" i="1">
                <a:latin typeface="Times New Roman" panose="02020603050405020304" pitchFamily="18" charset="0"/>
                <a:cs typeface="Times New Roman" panose="02020603050405020304" pitchFamily="18" charset="0"/>
                <a:sym typeface="+mn-ea"/>
              </a:rPr>
              <a:t>A</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en-US" altLang="zh-CN" sz="2800" i="1" baseline="-25000">
                <a:latin typeface="Times New Roman" panose="02020603050405020304" pitchFamily="18" charset="0"/>
                <a:cs typeface="Times New Roman" panose="02020603050405020304" pitchFamily="18" charset="0"/>
                <a:sym typeface="+mn-ea"/>
              </a:rPr>
              <a:t>n</a:t>
            </a:r>
            <a:r>
              <a:rPr lang="zh-CN" altLang="en-US" sz="2800" dirty="0">
                <a:latin typeface="Times New Roman" panose="02020603050405020304" pitchFamily="18" charset="0"/>
                <a:cs typeface="Times New Roman" panose="02020603050405020304" pitchFamily="18" charset="0"/>
                <a:sym typeface="+mn-ea"/>
              </a:rPr>
              <a:t>是任意一组谓词公式，若分别用</a:t>
            </a:r>
            <a:r>
              <a:rPr lang="en-US" altLang="zh-CN" sz="2800" i="1">
                <a:latin typeface="Times New Roman" panose="02020603050405020304" pitchFamily="18" charset="0"/>
                <a:cs typeface="Times New Roman" panose="02020603050405020304" pitchFamily="18" charset="0"/>
                <a:sym typeface="+mn-ea"/>
              </a:rPr>
              <a:t>A</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A</a:t>
            </a:r>
            <a:r>
              <a:rPr lang="en-US" altLang="zh-CN" sz="2800" i="1" baseline="-25000">
                <a:latin typeface="Times New Roman" panose="02020603050405020304" pitchFamily="18" charset="0"/>
                <a:cs typeface="Times New Roman" panose="02020603050405020304" pitchFamily="18" charset="0"/>
                <a:sym typeface="+mn-ea"/>
              </a:rPr>
              <a:t>n</a:t>
            </a:r>
            <a:r>
              <a:rPr lang="zh-CN" altLang="en-US" sz="2800" dirty="0">
                <a:latin typeface="Times New Roman" panose="02020603050405020304" pitchFamily="18" charset="0"/>
                <a:cs typeface="Times New Roman" panose="02020603050405020304" pitchFamily="18" charset="0"/>
                <a:sym typeface="+mn-ea"/>
              </a:rPr>
              <a:t>代替</a:t>
            </a:r>
            <a:r>
              <a:rPr lang="en-US" altLang="zh-CN" sz="2800" i="1">
                <a:latin typeface="Times New Roman" panose="02020603050405020304" pitchFamily="18" charset="0"/>
                <a:cs typeface="Times New Roman" panose="02020603050405020304" pitchFamily="18" charset="0"/>
                <a:sym typeface="+mn-ea"/>
              </a:rPr>
              <a:t>A</a:t>
            </a:r>
            <a:r>
              <a:rPr lang="zh-CN" altLang="en-US" sz="2800" dirty="0">
                <a:latin typeface="Times New Roman" panose="02020603050405020304" pitchFamily="18" charset="0"/>
                <a:cs typeface="Times New Roman" panose="02020603050405020304" pitchFamily="18" charset="0"/>
                <a:sym typeface="+mn-ea"/>
              </a:rPr>
              <a:t>中的</a:t>
            </a:r>
            <a:r>
              <a:rPr lang="en-US" altLang="zh-CN" sz="2800" i="1">
                <a:latin typeface="Times New Roman" panose="02020603050405020304" pitchFamily="18" charset="0"/>
                <a:cs typeface="Times New Roman" panose="02020603050405020304" pitchFamily="18" charset="0"/>
                <a:sym typeface="+mn-ea"/>
              </a:rPr>
              <a:t>P</a:t>
            </a:r>
            <a:r>
              <a:rPr lang="zh-CN" altLang="en-US" sz="2800" baseline="-25000" dirty="0">
                <a:latin typeface="Times New Roman" panose="02020603050405020304" pitchFamily="18" charset="0"/>
                <a:cs typeface="Times New Roman" panose="02020603050405020304" pitchFamily="18" charset="0"/>
                <a:sym typeface="+mn-ea"/>
              </a:rPr>
              <a:t>１</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P</a:t>
            </a:r>
            <a:r>
              <a:rPr lang="zh-CN" altLang="en-US" sz="2800" baseline="-25000" dirty="0">
                <a:latin typeface="Times New Roman" panose="02020603050405020304" pitchFamily="18" charset="0"/>
                <a:cs typeface="Times New Roman" panose="02020603050405020304" pitchFamily="18" charset="0"/>
                <a:sym typeface="+mn-ea"/>
              </a:rPr>
              <a:t>２</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P</a:t>
            </a:r>
            <a:r>
              <a:rPr lang="en-US" altLang="zh-CN" sz="2800" i="1" baseline="-25000" err="1">
                <a:latin typeface="Times New Roman" panose="02020603050405020304" pitchFamily="18" charset="0"/>
                <a:cs typeface="Times New Roman" panose="02020603050405020304" pitchFamily="18" charset="0"/>
                <a:sym typeface="+mn-ea"/>
              </a:rPr>
              <a:t>n</a:t>
            </a:r>
            <a:r>
              <a:rPr lang="zh-CN" altLang="en-US" sz="2800" dirty="0">
                <a:latin typeface="Times New Roman" panose="02020603050405020304" pitchFamily="18" charset="0"/>
                <a:cs typeface="Times New Roman" panose="02020603050405020304" pitchFamily="18" charset="0"/>
                <a:sym typeface="+mn-ea"/>
              </a:rPr>
              <a:t>得到公式</a:t>
            </a:r>
            <a:r>
              <a:rPr lang="en-US" altLang="zh-CN" sz="2800" i="1">
                <a:latin typeface="Times New Roman" panose="02020603050405020304" pitchFamily="18" charset="0"/>
                <a:cs typeface="Times New Roman" panose="02020603050405020304" pitchFamily="18" charset="0"/>
                <a:sym typeface="+mn-ea"/>
              </a:rPr>
              <a:t>B</a:t>
            </a:r>
            <a:r>
              <a:rPr lang="zh-CN" altLang="en-US" sz="2800" dirty="0">
                <a:latin typeface="Times New Roman" panose="02020603050405020304" pitchFamily="18" charset="0"/>
                <a:cs typeface="Times New Roman" panose="02020603050405020304" pitchFamily="18" charset="0"/>
                <a:sym typeface="+mn-ea"/>
              </a:rPr>
              <a:t>，则</a:t>
            </a:r>
            <a:r>
              <a:rPr lang="en-US" altLang="zh-CN" sz="2800" i="1">
                <a:latin typeface="Times New Roman" panose="02020603050405020304" pitchFamily="18" charset="0"/>
                <a:cs typeface="Times New Roman" panose="02020603050405020304" pitchFamily="18" charset="0"/>
                <a:sym typeface="+mn-ea"/>
              </a:rPr>
              <a:t>B</a:t>
            </a:r>
            <a:r>
              <a:rPr lang="zh-CN" altLang="en-US" sz="2800" dirty="0">
                <a:latin typeface="Times New Roman" panose="02020603050405020304" pitchFamily="18" charset="0"/>
                <a:cs typeface="Times New Roman" panose="02020603050405020304" pitchFamily="18" charset="0"/>
                <a:sym typeface="+mn-ea"/>
              </a:rPr>
              <a:t>必是有效的．</a:t>
            </a:r>
            <a:endParaRPr lang="zh-CN" altLang="en-US" sz="2800" dirty="0"/>
          </a:p>
          <a:p>
            <a:pPr fontAlgn="auto">
              <a:lnSpc>
                <a:spcPct val="150000"/>
              </a:lnSpc>
              <a:spcBef>
                <a:spcPts val="0"/>
              </a:spcBef>
            </a:pPr>
            <a:endParaRPr lang="zh-CN" altLang="en-US" sz="2800" dirty="0"/>
          </a:p>
          <a:p>
            <a:pPr fontAlgn="auto">
              <a:lnSpc>
                <a:spcPct val="150000"/>
              </a:lnSpc>
              <a:spcBef>
                <a:spcPts val="0"/>
              </a:spcBef>
              <a:buFont typeface="Wingdings" panose="05000000000000000000" charset="0"/>
              <a:buChar char="Ø"/>
            </a:pPr>
            <a:r>
              <a:rPr lang="zh-CN" altLang="en-US" sz="2800" dirty="0">
                <a:sym typeface="+mn-ea"/>
              </a:rPr>
              <a:t>命题公式，总可以判断其是否永真、永假、可满足</a:t>
            </a:r>
            <a:r>
              <a:rPr lang="en-US" altLang="zh-CN" sz="2800">
                <a:sym typeface="+mn-ea"/>
              </a:rPr>
              <a:t>.</a:t>
            </a:r>
            <a:endParaRPr lang="en-US" altLang="zh-CN" sz="2800"/>
          </a:p>
          <a:p>
            <a:pPr fontAlgn="auto">
              <a:lnSpc>
                <a:spcPct val="150000"/>
              </a:lnSpc>
              <a:spcBef>
                <a:spcPts val="0"/>
              </a:spcBef>
              <a:buFont typeface="Wingdings" panose="05000000000000000000" charset="0"/>
              <a:buChar char="Ø"/>
            </a:pPr>
            <a:r>
              <a:rPr lang="zh-CN" altLang="en-US" sz="2800" dirty="0">
                <a:sym typeface="+mn-ea"/>
              </a:rPr>
              <a:t>但对谓词公式判断其是否有效，是难以做到的，谓词公式的判定问题是不可解的．</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合式公式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sz="3600" b="1">
                <a:latin typeface="微软雅黑" panose="020B0503020204020204" charset="-122"/>
                <a:ea typeface="微软雅黑" panose="020B0503020204020204" charset="-122"/>
                <a:cs typeface="微软雅黑" panose="020B0503020204020204" charset="-122"/>
                <a:sym typeface="+mn-ea"/>
              </a:rPr>
              <a:t>习题 二 1，3</a:t>
            </a:r>
            <a:endParaRPr sz="3600" b="1">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§2</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4866545" y="687037"/>
            <a:ext cx="5179060" cy="532190"/>
            <a:chOff x="5689600" y="1501170"/>
            <a:chExt cx="5179060" cy="532190"/>
          </a:xfrm>
        </p:grpSpPr>
        <p:sp>
          <p:nvSpPr>
            <p:cNvPr id="32" name="平行四边形 31"/>
            <p:cNvSpPr/>
            <p:nvPr>
              <p:custDataLst>
                <p:tags r:id="rId2"/>
              </p:custDataLst>
            </p:nvPr>
          </p:nvSpPr>
          <p:spPr>
            <a:xfrm>
              <a:off x="6375400" y="1820459"/>
              <a:ext cx="3963736"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4" name="平行四边形 3"/>
            <p:cNvSpPr/>
            <p:nvPr>
              <p:custDataLst>
                <p:tags r:id="rId3"/>
              </p:custDataLst>
            </p:nvPr>
          </p:nvSpPr>
          <p:spPr>
            <a:xfrm>
              <a:off x="5689600" y="155197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r>
                <a:rPr lang="en-US" altLang="zh-CN" sz="2400" b="1" dirty="0">
                  <a:solidFill>
                    <a:schemeClr val="tx1"/>
                  </a:solidFill>
                  <a:latin typeface="Times New Roman" panose="02020603050405020304" pitchFamily="18" charset="0"/>
                  <a:cs typeface="Times New Roman" panose="02020603050405020304" pitchFamily="18" charset="0"/>
                </a:rPr>
                <a:t>01</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5" name="文本框 4"/>
            <p:cNvSpPr txBox="1"/>
            <p:nvPr>
              <p:custDataLst>
                <p:tags r:id="rId4"/>
              </p:custDataLst>
            </p:nvPr>
          </p:nvSpPr>
          <p:spPr>
            <a:xfrm>
              <a:off x="6572250" y="1501170"/>
              <a:ext cx="4296410" cy="521970"/>
            </a:xfrm>
            <a:prstGeom prst="rect">
              <a:avLst/>
            </a:prstGeom>
            <a:noFill/>
          </p:spPr>
          <p:txBody>
            <a:bodyPr wrap="square" rtlCol="0">
              <a:spAutoFit/>
            </a:bodyPr>
            <a:lstStyle/>
            <a:p>
              <a:r>
                <a:rPr lang="zh-CN" altLang="en-US" sz="2800" b="1" dirty="0">
                  <a:solidFill>
                    <a:schemeClr val="tx1"/>
                  </a:solidFill>
                  <a:latin typeface="微软雅黑" panose="020B0503020204020204" charset="-122"/>
                  <a:ea typeface="微软雅黑" panose="020B0503020204020204" charset="-122"/>
                </a:rPr>
                <a:t>谓词与量词</a:t>
              </a:r>
              <a:endParaRPr lang="zh-CN" altLang="en-US" sz="2800" b="1" dirty="0">
                <a:solidFill>
                  <a:schemeClr val="tx1"/>
                </a:solidFill>
                <a:latin typeface="微软雅黑" panose="020B0503020204020204" charset="-122"/>
                <a:ea typeface="微软雅黑" panose="020B0503020204020204" charset="-122"/>
              </a:endParaRPr>
            </a:p>
          </p:txBody>
        </p:sp>
      </p:grpSp>
      <p:grpSp>
        <p:nvGrpSpPr>
          <p:cNvPr id="16" name="组合 15"/>
          <p:cNvGrpSpPr/>
          <p:nvPr>
            <p:custDataLst>
              <p:tags r:id="rId5"/>
            </p:custDataLst>
          </p:nvPr>
        </p:nvGrpSpPr>
        <p:grpSpPr>
          <a:xfrm>
            <a:off x="4866545" y="2199667"/>
            <a:ext cx="4878071" cy="549275"/>
            <a:chOff x="5689600" y="2273300"/>
            <a:chExt cx="4710116" cy="549489"/>
          </a:xfrm>
        </p:grpSpPr>
        <p:sp>
          <p:nvSpPr>
            <p:cNvPr id="33" name="平行四边形 32"/>
            <p:cNvSpPr/>
            <p:nvPr>
              <p:custDataLst>
                <p:tags r:id="rId6"/>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5689600" y="2273300"/>
              <a:ext cx="4710116" cy="522173"/>
              <a:chOff x="5689600" y="2273300"/>
              <a:chExt cx="4710116" cy="522173"/>
            </a:xfrm>
          </p:grpSpPr>
          <p:sp>
            <p:nvSpPr>
              <p:cNvPr id="18" name="平行四边形 17"/>
              <p:cNvSpPr/>
              <p:nvPr>
                <p:custDataLst>
                  <p:tags r:id="rId7"/>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02</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19" name="文本框 18"/>
              <p:cNvSpPr txBox="1"/>
              <p:nvPr>
                <p:custDataLst>
                  <p:tags r:id="rId8"/>
                </p:custDataLst>
              </p:nvPr>
            </p:nvSpPr>
            <p:spPr>
              <a:xfrm>
                <a:off x="6572517" y="2273300"/>
                <a:ext cx="3827199" cy="522173"/>
              </a:xfrm>
              <a:prstGeom prst="rect">
                <a:avLst/>
              </a:prstGeom>
              <a:noFill/>
            </p:spPr>
            <p:txBody>
              <a:bodyPr wrap="square" rtlCol="0">
                <a:spAutoFit/>
              </a:bodyPr>
              <a:lstStyle/>
              <a:p>
                <a:r>
                  <a:rPr lang="zh-CN" altLang="en-US" sz="2800" b="1" dirty="0">
                    <a:solidFill>
                      <a:schemeClr val="tx1"/>
                    </a:solidFill>
                    <a:latin typeface="微软雅黑" panose="020B0503020204020204" charset="-122"/>
                    <a:ea typeface="微软雅黑" panose="020B0503020204020204" charset="-122"/>
                  </a:rPr>
                  <a:t>合式公式</a:t>
                </a:r>
                <a:endParaRPr lang="zh-CN" altLang="en-US" sz="2800" b="1" dirty="0">
                  <a:solidFill>
                    <a:schemeClr val="tx1"/>
                  </a:solidFill>
                  <a:latin typeface="微软雅黑" panose="020B0503020204020204" charset="-122"/>
                  <a:ea typeface="微软雅黑" panose="020B0503020204020204" charset="-122"/>
                </a:endParaRPr>
              </a:p>
            </p:txBody>
          </p:sp>
        </p:grpSp>
      </p:grpSp>
      <p:grpSp>
        <p:nvGrpSpPr>
          <p:cNvPr id="2" name="组合 1"/>
          <p:cNvGrpSpPr/>
          <p:nvPr>
            <p:custDataLst>
              <p:tags r:id="rId9"/>
            </p:custDataLst>
          </p:nvPr>
        </p:nvGrpSpPr>
        <p:grpSpPr>
          <a:xfrm>
            <a:off x="4866545" y="3729382"/>
            <a:ext cx="4878071" cy="549275"/>
            <a:chOff x="5689600" y="2273300"/>
            <a:chExt cx="4710116" cy="549489"/>
          </a:xfrm>
        </p:grpSpPr>
        <p:sp>
          <p:nvSpPr>
            <p:cNvPr id="6" name="平行四边形 5"/>
            <p:cNvSpPr/>
            <p:nvPr>
              <p:custDataLst>
                <p:tags r:id="rId10"/>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7" name="组合 6"/>
            <p:cNvGrpSpPr/>
            <p:nvPr/>
          </p:nvGrpSpPr>
          <p:grpSpPr>
            <a:xfrm>
              <a:off x="5689600" y="2273300"/>
              <a:ext cx="4710116" cy="522173"/>
              <a:chOff x="5689600" y="2273300"/>
              <a:chExt cx="4710116" cy="522173"/>
            </a:xfrm>
          </p:grpSpPr>
          <p:sp>
            <p:nvSpPr>
              <p:cNvPr id="8" name="平行四边形 7"/>
              <p:cNvSpPr/>
              <p:nvPr>
                <p:custDataLst>
                  <p:tags r:id="rId11"/>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p>
                <a:pPr algn="ctr"/>
                <a:r>
                  <a:rPr lang="en-US" altLang="zh-CN" sz="2400" b="1" dirty="0">
                    <a:solidFill>
                      <a:schemeClr val="tx1"/>
                    </a:solidFill>
                    <a:latin typeface="Times New Roman" panose="02020603050405020304" pitchFamily="18" charset="0"/>
                    <a:cs typeface="Times New Roman" panose="02020603050405020304" pitchFamily="18" charset="0"/>
                  </a:rPr>
                  <a:t>03</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9" name="文本框 8"/>
              <p:cNvSpPr txBox="1"/>
              <p:nvPr>
                <p:custDataLst>
                  <p:tags r:id="rId12"/>
                </p:custDataLst>
              </p:nvPr>
            </p:nvSpPr>
            <p:spPr>
              <a:xfrm>
                <a:off x="6572517" y="2273300"/>
                <a:ext cx="3827199" cy="522173"/>
              </a:xfrm>
              <a:prstGeom prst="rect">
                <a:avLst/>
              </a:prstGeom>
              <a:noFill/>
            </p:spPr>
            <p:txBody>
              <a:bodyPr wrap="square" rtlCol="0">
                <a:spAutoFit/>
              </a:bodyPr>
              <a:p>
                <a:r>
                  <a:rPr lang="zh-CN" altLang="en-US" sz="2800" b="1" dirty="0">
                    <a:solidFill>
                      <a:srgbClr val="FF0000"/>
                    </a:solidFill>
                    <a:latin typeface="微软雅黑" panose="020B0503020204020204" charset="-122"/>
                    <a:ea typeface="微软雅黑" panose="020B0503020204020204" charset="-122"/>
                  </a:rPr>
                  <a:t>等价与范式</a:t>
                </a:r>
                <a:endParaRPr lang="zh-CN" altLang="en-US" sz="2800" b="1" dirty="0">
                  <a:solidFill>
                    <a:srgbClr val="FF0000"/>
                  </a:solidFill>
                  <a:latin typeface="微软雅黑" panose="020B0503020204020204" charset="-122"/>
                  <a:ea typeface="微软雅黑" panose="020B0503020204020204" charset="-122"/>
                </a:endParaRPr>
              </a:p>
            </p:txBody>
          </p:sp>
        </p:grpSp>
      </p:grpSp>
      <p:grpSp>
        <p:nvGrpSpPr>
          <p:cNvPr id="13" name="组合 12"/>
          <p:cNvGrpSpPr/>
          <p:nvPr>
            <p:custDataLst>
              <p:tags r:id="rId13"/>
            </p:custDataLst>
          </p:nvPr>
        </p:nvGrpSpPr>
        <p:grpSpPr>
          <a:xfrm>
            <a:off x="4866545" y="5259097"/>
            <a:ext cx="4878071" cy="549275"/>
            <a:chOff x="5689600" y="2273300"/>
            <a:chExt cx="4710116" cy="549489"/>
          </a:xfrm>
        </p:grpSpPr>
        <p:sp>
          <p:nvSpPr>
            <p:cNvPr id="14" name="平行四边形 13"/>
            <p:cNvSpPr/>
            <p:nvPr>
              <p:custDataLst>
                <p:tags r:id="rId14"/>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5689600" y="2273300"/>
              <a:ext cx="4710116" cy="522173"/>
              <a:chOff x="5689600" y="2273300"/>
              <a:chExt cx="4710116" cy="522173"/>
            </a:xfrm>
          </p:grpSpPr>
          <p:sp>
            <p:nvSpPr>
              <p:cNvPr id="17" name="平行四边形 16"/>
              <p:cNvSpPr/>
              <p:nvPr>
                <p:custDataLst>
                  <p:tags r:id="rId15"/>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p>
                <a:pPr algn="ctr"/>
                <a:r>
                  <a:rPr lang="en-US" altLang="zh-CN" sz="2400" b="1" dirty="0">
                    <a:solidFill>
                      <a:schemeClr val="tx1"/>
                    </a:solidFill>
                    <a:latin typeface="Times New Roman" panose="02020603050405020304" pitchFamily="18" charset="0"/>
                    <a:cs typeface="Times New Roman" panose="02020603050405020304" pitchFamily="18" charset="0"/>
                  </a:rPr>
                  <a:t>04</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20" name="文本框 19"/>
              <p:cNvSpPr txBox="1"/>
              <p:nvPr>
                <p:custDataLst>
                  <p:tags r:id="rId16"/>
                </p:custDataLst>
              </p:nvPr>
            </p:nvSpPr>
            <p:spPr>
              <a:xfrm>
                <a:off x="6572517" y="2273300"/>
                <a:ext cx="3827199" cy="522173"/>
              </a:xfrm>
              <a:prstGeom prst="rect">
                <a:avLst/>
              </a:prstGeom>
              <a:noFill/>
            </p:spPr>
            <p:txBody>
              <a:bodyPr wrap="square" rtlCol="0">
                <a:spAutoFit/>
              </a:bodyPr>
              <a:p>
                <a:r>
                  <a:rPr lang="zh-CN" altLang="en-US" sz="2800" b="1" dirty="0">
                    <a:solidFill>
                      <a:schemeClr val="tx1"/>
                    </a:solidFill>
                    <a:latin typeface="微软雅黑" panose="020B0503020204020204" charset="-122"/>
                    <a:ea typeface="微软雅黑" panose="020B0503020204020204" charset="-122"/>
                  </a:rPr>
                  <a:t>推理理论</a:t>
                </a:r>
                <a:endParaRPr lang="zh-CN" altLang="en-US" sz="2800" b="1" dirty="0">
                  <a:solidFill>
                    <a:schemeClr val="tx1"/>
                  </a:solidFill>
                  <a:latin typeface="微软雅黑" panose="020B0503020204020204" charset="-122"/>
                  <a:ea typeface="微软雅黑" panose="020B0503020204020204" charset="-122"/>
                </a:endParaRPr>
              </a:p>
            </p:txBody>
          </p:sp>
        </p:grpSp>
      </p:grpSp>
      <p:sp>
        <p:nvSpPr>
          <p:cNvPr id="3" name="文本框 2"/>
          <p:cNvSpPr txBox="1"/>
          <p:nvPr/>
        </p:nvSpPr>
        <p:spPr>
          <a:xfrm>
            <a:off x="196850" y="2075180"/>
            <a:ext cx="4231640" cy="2546985"/>
          </a:xfrm>
          <a:prstGeom prst="rect">
            <a:avLst/>
          </a:prstGeom>
          <a:noFill/>
        </p:spPr>
        <p:txBody>
          <a:bodyPr wrap="square" rtlCol="0">
            <a:noAutofit/>
          </a:bodyPr>
          <a:lstStyle/>
          <a:p>
            <a:pPr algn="ctr"/>
            <a:r>
              <a:rPr lang="zh-CN" altLang="en-US" sz="5400" b="1" dirty="0">
                <a:solidFill>
                  <a:schemeClr val="tx1"/>
                </a:solidFill>
                <a:latin typeface="微软雅黑" panose="020B0503020204020204" charset="-122"/>
                <a:ea typeface="微软雅黑" panose="020B0503020204020204" charset="-122"/>
              </a:rPr>
              <a:t>第十五章</a:t>
            </a:r>
            <a:r>
              <a:rPr lang="en-US" altLang="zh-CN" sz="5400" b="1" dirty="0">
                <a:solidFill>
                  <a:schemeClr val="tx1"/>
                </a:solidFill>
                <a:latin typeface="微软雅黑" panose="020B0503020204020204" charset="-122"/>
                <a:ea typeface="微软雅黑" panose="020B0503020204020204" charset="-122"/>
              </a:rPr>
              <a:t> </a:t>
            </a:r>
            <a:endParaRPr lang="en-US" altLang="zh-CN" sz="5400" b="1" dirty="0">
              <a:solidFill>
                <a:schemeClr val="tx1"/>
              </a:solidFill>
              <a:latin typeface="微软雅黑" panose="020B0503020204020204" charset="-122"/>
              <a:ea typeface="微软雅黑" panose="020B0503020204020204" charset="-122"/>
            </a:endParaRPr>
          </a:p>
          <a:p>
            <a:pPr algn="ctr"/>
            <a:r>
              <a:rPr lang="zh-CN" sz="5400" b="1" dirty="0">
                <a:solidFill>
                  <a:schemeClr val="tx1"/>
                </a:solidFill>
                <a:latin typeface="微软雅黑" panose="020B0503020204020204" charset="-122"/>
                <a:ea typeface="微软雅黑" panose="020B0503020204020204" charset="-122"/>
              </a:rPr>
              <a:t>谓词逻辑</a:t>
            </a:r>
            <a:endParaRPr lang="zh-CN" sz="5400" b="1" dirty="0">
              <a:solidFill>
                <a:schemeClr val="tx1"/>
              </a:solidFill>
              <a:latin typeface="微软雅黑" panose="020B0503020204020204" charset="-122"/>
              <a:ea typeface="微软雅黑" panose="020B0503020204020204" charset="-122"/>
            </a:endParaRPr>
          </a:p>
        </p:txBody>
      </p:sp>
    </p:spTree>
  </p:cSld>
  <p:clrMapOvr>
    <a:masterClrMapping/>
  </p:clrMapOvr>
  <p:transitio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sym typeface="+mn-ea"/>
              </a:rPr>
              <a:t>定义１</a:t>
            </a:r>
            <a:r>
              <a:rPr lang="zh-CN" altLang="en-US" sz="2800" dirty="0">
                <a:sym typeface="+mn-ea"/>
              </a:rPr>
              <a:t>　设</a:t>
            </a:r>
            <a:r>
              <a:rPr lang="en-US" altLang="zh-CN" sz="2800" i="1">
                <a:sym typeface="+mn-ea"/>
              </a:rPr>
              <a:t>A</a:t>
            </a:r>
            <a:r>
              <a:rPr lang="zh-CN" altLang="en-US" sz="2800" dirty="0">
                <a:sym typeface="+mn-ea"/>
              </a:rPr>
              <a:t>，</a:t>
            </a:r>
            <a:r>
              <a:rPr lang="en-US" altLang="zh-CN" sz="2800" i="1">
                <a:sym typeface="+mn-ea"/>
              </a:rPr>
              <a:t>B</a:t>
            </a:r>
            <a:r>
              <a:rPr lang="zh-CN" altLang="en-US" sz="2800" dirty="0">
                <a:sym typeface="+mn-ea"/>
              </a:rPr>
              <a:t>是两个公式，如果在</a:t>
            </a:r>
            <a:r>
              <a:rPr lang="en-US" altLang="zh-CN" sz="2800" i="1">
                <a:sym typeface="+mn-ea"/>
              </a:rPr>
              <a:t>A</a:t>
            </a:r>
            <a:r>
              <a:rPr lang="zh-CN" altLang="en-US" sz="2800" dirty="0">
                <a:sym typeface="+mn-ea"/>
              </a:rPr>
              <a:t>，</a:t>
            </a:r>
            <a:r>
              <a:rPr lang="en-US" altLang="zh-CN" sz="2800" i="1">
                <a:sym typeface="+mn-ea"/>
              </a:rPr>
              <a:t>B</a:t>
            </a:r>
            <a:r>
              <a:rPr lang="zh-CN" altLang="en-US" sz="2800" dirty="0">
                <a:sym typeface="+mn-ea"/>
              </a:rPr>
              <a:t>的每一个解释及赋值下，</a:t>
            </a:r>
            <a:r>
              <a:rPr lang="en-US" altLang="zh-CN" sz="2800" i="1">
                <a:sym typeface="+mn-ea"/>
              </a:rPr>
              <a:t>A</a:t>
            </a:r>
            <a:r>
              <a:rPr lang="zh-CN" altLang="en-US" sz="2800" dirty="0">
                <a:sym typeface="+mn-ea"/>
              </a:rPr>
              <a:t>，</a:t>
            </a:r>
            <a:r>
              <a:rPr lang="en-US" altLang="zh-CN" sz="2800" i="1">
                <a:sym typeface="+mn-ea"/>
              </a:rPr>
              <a:t>B</a:t>
            </a:r>
            <a:r>
              <a:rPr lang="zh-CN" altLang="en-US" sz="2800" dirty="0">
                <a:sym typeface="+mn-ea"/>
              </a:rPr>
              <a:t>总有相同的真值，则称</a:t>
            </a:r>
            <a:r>
              <a:rPr lang="en-US" altLang="zh-CN" sz="2800" i="1">
                <a:sym typeface="+mn-ea"/>
              </a:rPr>
              <a:t>A</a:t>
            </a:r>
            <a:r>
              <a:rPr lang="zh-CN" altLang="en-US" sz="2800" dirty="0">
                <a:sym typeface="+mn-ea"/>
              </a:rPr>
              <a:t>与</a:t>
            </a:r>
            <a:r>
              <a:rPr lang="en-US" altLang="zh-CN" sz="2800" i="1">
                <a:sym typeface="+mn-ea"/>
              </a:rPr>
              <a:t>B</a:t>
            </a:r>
            <a:r>
              <a:rPr lang="zh-CN" altLang="en-US" sz="2800" b="1" dirty="0">
                <a:solidFill>
                  <a:srgbClr val="FF0000"/>
                </a:solidFill>
                <a:sym typeface="+mn-ea"/>
              </a:rPr>
              <a:t>等价</a:t>
            </a:r>
            <a:r>
              <a:rPr lang="zh-CN" altLang="en-US" sz="2800" dirty="0">
                <a:sym typeface="+mn-ea"/>
              </a:rPr>
              <a:t>，记为</a:t>
            </a:r>
            <a:r>
              <a:rPr lang="en-US" altLang="zh-CN" sz="2800" b="1" i="1">
                <a:solidFill>
                  <a:srgbClr val="FF0000"/>
                </a:solidFill>
                <a:sym typeface="+mn-ea"/>
              </a:rPr>
              <a:t>A</a:t>
            </a:r>
            <a:r>
              <a:rPr lang="zh-CN" altLang="en-US" sz="2800" b="1" dirty="0">
                <a:solidFill>
                  <a:srgbClr val="FF0000"/>
                </a:solidFill>
                <a:sym typeface="+mn-ea"/>
              </a:rPr>
              <a:t>＝</a:t>
            </a:r>
            <a:r>
              <a:rPr lang="en-US" altLang="zh-CN" sz="2800" b="1" i="1">
                <a:solidFill>
                  <a:srgbClr val="FF0000"/>
                </a:solidFill>
                <a:sym typeface="+mn-ea"/>
              </a:rPr>
              <a:t>B</a:t>
            </a:r>
            <a:r>
              <a:rPr lang="zh-CN" altLang="en-US" sz="2800" dirty="0">
                <a:sym typeface="+mn-ea"/>
              </a:rPr>
              <a:t>． </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a:sym typeface="+mn-ea"/>
              </a:rPr>
              <a:t>显然，</a:t>
            </a:r>
            <a:r>
              <a:rPr lang="en-US" altLang="zh-CN" sz="2800" i="1">
                <a:sym typeface="+mn-ea"/>
              </a:rPr>
              <a:t>A</a:t>
            </a:r>
            <a:r>
              <a:rPr lang="zh-CN" altLang="en-US" sz="2800" dirty="0">
                <a:sym typeface="+mn-ea"/>
              </a:rPr>
              <a:t>＝</a:t>
            </a:r>
            <a:r>
              <a:rPr lang="en-US" altLang="zh-CN" sz="2800" i="1">
                <a:sym typeface="+mn-ea"/>
              </a:rPr>
              <a:t>B</a:t>
            </a:r>
            <a:r>
              <a:rPr lang="zh-CN" altLang="en-US" sz="2800" dirty="0">
                <a:sym typeface="+mn-ea"/>
              </a:rPr>
              <a:t>当且仅当</a:t>
            </a:r>
            <a:r>
              <a:rPr lang="en-US" altLang="zh-CN" sz="2800" b="1" i="1">
                <a:sym typeface="+mn-ea"/>
              </a:rPr>
              <a:t>A</a:t>
            </a:r>
            <a:r>
              <a:rPr lang="en-US" altLang="zh-CN" sz="2800" b="1">
                <a:sym typeface="Symbol" panose="05050102010706020507" pitchFamily="18" charset="2"/>
              </a:rPr>
              <a:t></a:t>
            </a:r>
            <a:r>
              <a:rPr lang="en-US" altLang="zh-CN" sz="2800" b="1" i="1">
                <a:sym typeface="+mn-ea"/>
              </a:rPr>
              <a:t>B</a:t>
            </a:r>
            <a:r>
              <a:rPr lang="zh-CN" altLang="en-US" sz="2800" b="1" dirty="0">
                <a:sym typeface="+mn-ea"/>
              </a:rPr>
              <a:t>有效</a:t>
            </a:r>
            <a:r>
              <a:rPr lang="zh-CN" altLang="en-US" sz="2800" dirty="0">
                <a:sym typeface="+mn-ea"/>
              </a:rPr>
              <a:t>． </a:t>
            </a:r>
            <a:endParaRPr lang="zh-CN" altLang="en-US" sz="2800" dirty="0"/>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谓词逻辑中的基本等价式 </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b="1" dirty="0">
                <a:sym typeface="+mn-ea"/>
              </a:rPr>
              <a:t>１．从命题逻辑中移植来的等价式</a:t>
            </a:r>
            <a:endParaRPr lang="zh-CN" altLang="en-US" sz="2800" b="1" dirty="0"/>
          </a:p>
          <a:p>
            <a:pPr>
              <a:buNone/>
            </a:pPr>
            <a:r>
              <a:rPr lang="zh-CN" altLang="en-US" sz="2800" dirty="0">
                <a:sym typeface="+mn-ea"/>
              </a:rPr>
              <a:t>	由</a:t>
            </a:r>
            <a:r>
              <a:rPr lang="zh-CN" altLang="en-US" sz="2800" dirty="0">
                <a:sym typeface="Symbol" panose="05050102010706020507" pitchFamily="18" charset="2"/>
              </a:rPr>
              <a:t></a:t>
            </a:r>
            <a:r>
              <a:rPr lang="en-US" altLang="zh-CN" sz="2800" i="1">
                <a:sym typeface="+mn-ea"/>
              </a:rPr>
              <a:t>P</a:t>
            </a:r>
            <a:r>
              <a:rPr lang="zh-CN" altLang="en-US" sz="2800" dirty="0">
                <a:sym typeface="+mn-ea"/>
              </a:rPr>
              <a:t>＝</a:t>
            </a:r>
            <a:r>
              <a:rPr lang="en-US" altLang="zh-CN" sz="2800" i="1">
                <a:sym typeface="+mn-ea"/>
              </a:rPr>
              <a:t>P</a:t>
            </a:r>
            <a:r>
              <a:rPr lang="en-US" altLang="zh-CN" sz="2800">
                <a:sym typeface="+mn-ea"/>
              </a:rPr>
              <a:t>    </a:t>
            </a:r>
            <a:r>
              <a:rPr lang="zh-CN" altLang="en-US" sz="2800" dirty="0">
                <a:sym typeface="+mn-ea"/>
              </a:rPr>
              <a:t>可得　 </a:t>
            </a:r>
            <a:r>
              <a:rPr lang="zh-CN" altLang="en-US" sz="2800" dirty="0">
                <a:sym typeface="Symbol" panose="05050102010706020507" pitchFamily="18" charset="2"/>
              </a:rPr>
              <a:t></a:t>
            </a:r>
            <a:r>
              <a:rPr lang="zh-CN" altLang="en-US" sz="2800" dirty="0">
                <a:sym typeface="+mn-ea"/>
              </a:rPr>
              <a:t> </a:t>
            </a:r>
            <a:r>
              <a:rPr lang="en-US" altLang="zh-CN" sz="2800" i="1">
                <a:sym typeface="+mn-ea"/>
              </a:rPr>
              <a:t>A</a:t>
            </a:r>
            <a:r>
              <a:rPr lang="zh-CN" altLang="en-US" sz="2800" dirty="0">
                <a:sym typeface="+mn-ea"/>
              </a:rPr>
              <a:t>＝</a:t>
            </a:r>
            <a:r>
              <a:rPr lang="en-US" altLang="zh-CN" sz="2800" i="1">
                <a:sym typeface="+mn-ea"/>
              </a:rPr>
              <a:t>A</a:t>
            </a:r>
            <a:r>
              <a:rPr lang="en-US" altLang="zh-CN" sz="2800">
                <a:sym typeface="+mn-ea"/>
              </a:rPr>
              <a:t>.</a:t>
            </a:r>
            <a:endParaRPr lang="en-US" altLang="zh-CN" sz="2800"/>
          </a:p>
          <a:p>
            <a:pPr>
              <a:buNone/>
            </a:pPr>
            <a:r>
              <a:rPr lang="zh-CN" altLang="en-US" sz="2800" dirty="0">
                <a:sym typeface="+mn-ea"/>
              </a:rPr>
              <a:t>	由　</a:t>
            </a:r>
            <a:r>
              <a:rPr lang="en-US" altLang="zh-CN" sz="2800" i="1">
                <a:sym typeface="+mn-ea"/>
              </a:rPr>
              <a:t>P</a:t>
            </a:r>
            <a:r>
              <a:rPr lang="en-US" altLang="zh-CN" sz="2800">
                <a:sym typeface="+mn-ea"/>
              </a:rPr>
              <a:t>→</a:t>
            </a:r>
            <a:r>
              <a:rPr lang="en-US" altLang="zh-CN" sz="2800" i="1">
                <a:sym typeface="+mn-ea"/>
              </a:rPr>
              <a:t>Q</a:t>
            </a:r>
            <a:r>
              <a:rPr lang="zh-CN" altLang="en-US" sz="2800" dirty="0">
                <a:sym typeface="+mn-ea"/>
              </a:rPr>
              <a:t>＝</a:t>
            </a:r>
            <a:r>
              <a:rPr lang="zh-CN" altLang="en-US" sz="2800" dirty="0">
                <a:sym typeface="Symbol" panose="05050102010706020507" pitchFamily="18" charset="2"/>
              </a:rPr>
              <a:t></a:t>
            </a:r>
            <a:r>
              <a:rPr lang="en-US" altLang="zh-CN" sz="2800" i="1">
                <a:sym typeface="+mn-ea"/>
              </a:rPr>
              <a:t>P</a:t>
            </a:r>
            <a:r>
              <a:rPr lang="en-US" altLang="zh-CN" sz="2800">
                <a:sym typeface="+mn-ea"/>
              </a:rPr>
              <a:t>∨</a:t>
            </a:r>
            <a:r>
              <a:rPr lang="en-US" altLang="zh-CN" sz="2800" i="1">
                <a:sym typeface="+mn-ea"/>
              </a:rPr>
              <a:t>Q  </a:t>
            </a:r>
            <a:r>
              <a:rPr lang="zh-CN" altLang="en-US" sz="2800" dirty="0">
                <a:sym typeface="+mn-ea"/>
              </a:rPr>
              <a:t>可得　</a:t>
            </a:r>
            <a:r>
              <a:rPr lang="en-US" altLang="zh-CN" sz="2800" i="1">
                <a:sym typeface="+mn-ea"/>
              </a:rPr>
              <a:t>A</a:t>
            </a:r>
            <a:r>
              <a:rPr lang="en-US" altLang="zh-CN" sz="2800">
                <a:sym typeface="+mn-ea"/>
              </a:rPr>
              <a:t>→</a:t>
            </a:r>
            <a:r>
              <a:rPr lang="en-US" altLang="zh-CN" sz="2800" i="1">
                <a:sym typeface="+mn-ea"/>
              </a:rPr>
              <a:t>B</a:t>
            </a:r>
            <a:r>
              <a:rPr lang="zh-CN" altLang="en-US" sz="2800" dirty="0">
                <a:sym typeface="+mn-ea"/>
              </a:rPr>
              <a:t>＝</a:t>
            </a:r>
            <a:r>
              <a:rPr lang="zh-CN" altLang="en-US" sz="2800" dirty="0">
                <a:sym typeface="Symbol" panose="05050102010706020507" pitchFamily="18" charset="2"/>
              </a:rPr>
              <a:t></a:t>
            </a:r>
            <a:r>
              <a:rPr lang="en-US" altLang="zh-CN" sz="2800" i="1">
                <a:sym typeface="+mn-ea"/>
              </a:rPr>
              <a:t>A</a:t>
            </a:r>
            <a:r>
              <a:rPr lang="en-US" altLang="zh-CN" sz="2800">
                <a:sym typeface="+mn-ea"/>
              </a:rPr>
              <a:t>∨</a:t>
            </a:r>
            <a:r>
              <a:rPr lang="en-US" altLang="zh-CN" sz="2800" i="1">
                <a:sym typeface="+mn-ea"/>
              </a:rPr>
              <a:t>B</a:t>
            </a:r>
            <a:r>
              <a:rPr lang="en-US" altLang="zh-CN" sz="2800">
                <a:sym typeface="+mn-ea"/>
              </a:rPr>
              <a:t>.</a:t>
            </a:r>
            <a:r>
              <a:rPr lang="zh-CN" altLang="en-US" sz="2800" dirty="0">
                <a:sym typeface="+mn-ea"/>
              </a:rPr>
              <a:t> </a:t>
            </a:r>
            <a:endParaRPr lang="zh-CN" altLang="en-US" sz="2800" dirty="0"/>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sym typeface="+mn-ea"/>
              </a:rPr>
              <a:t>２．量词否定型等价式</a:t>
            </a:r>
            <a:endParaRPr lang="zh-CN" altLang="en-US" sz="2800" b="1" dirty="0"/>
          </a:p>
          <a:p>
            <a:pPr>
              <a:buNone/>
            </a:pPr>
            <a:r>
              <a:rPr lang="zh-CN" altLang="en-US" sz="2800" dirty="0">
                <a:sym typeface="Symbol" panose="05050102010706020507" pitchFamily="18" charset="2"/>
              </a:rPr>
              <a:t>	</a:t>
            </a:r>
            <a:r>
              <a:rPr lang="zh-CN" altLang="en-US" sz="2800" dirty="0">
                <a:sym typeface="+mn-ea"/>
              </a:rPr>
              <a:t> </a:t>
            </a:r>
            <a:r>
              <a:rPr lang="zh-CN" altLang="en-US" sz="2800" dirty="0">
                <a:sym typeface="Symbol" panose="05050102010706020507" pitchFamily="18" charset="2"/>
              </a:rPr>
              <a:t></a:t>
            </a:r>
            <a:r>
              <a:rPr lang="en-US" altLang="zh-CN" sz="2800" i="1" err="1">
                <a:sym typeface="+mn-ea"/>
              </a:rPr>
              <a:t>xA</a:t>
            </a:r>
            <a:r>
              <a:rPr lang="en-US" altLang="zh-CN" sz="2800" err="1">
                <a:sym typeface="+mn-ea"/>
              </a:rPr>
              <a:t>(</a:t>
            </a:r>
            <a:r>
              <a:rPr lang="en-US" altLang="zh-CN" sz="2800" i="1" err="1">
                <a:sym typeface="+mn-ea"/>
              </a:rPr>
              <a:t>x</a:t>
            </a:r>
            <a:r>
              <a:rPr lang="en-US" altLang="zh-CN" sz="2800">
                <a:sym typeface="+mn-ea"/>
              </a:rPr>
              <a:t>) </a:t>
            </a:r>
            <a:r>
              <a:rPr lang="zh-CN" altLang="en-US" sz="2800" dirty="0">
                <a:sym typeface="+mn-ea"/>
              </a:rPr>
              <a:t>＝ </a:t>
            </a:r>
            <a:r>
              <a:rPr lang="zh-CN" altLang="en-US" sz="2800" dirty="0">
                <a:sym typeface="Symbol" panose="05050102010706020507" pitchFamily="18" charset="2"/>
              </a:rPr>
              <a:t></a:t>
            </a:r>
            <a:r>
              <a:rPr lang="en-US" altLang="zh-CN" sz="2800" i="1">
                <a:sym typeface="+mn-ea"/>
              </a:rPr>
              <a:t>x</a:t>
            </a:r>
            <a:r>
              <a:rPr lang="en-US" altLang="zh-CN" sz="2800">
                <a:sym typeface="Symbol" panose="05050102010706020507" pitchFamily="18" charset="2"/>
              </a:rPr>
              <a:t></a:t>
            </a:r>
            <a:r>
              <a:rPr lang="en-US" altLang="zh-CN" sz="2800">
                <a:sym typeface="+mn-ea"/>
              </a:rPr>
              <a:t> </a:t>
            </a:r>
            <a:r>
              <a:rPr lang="en-US" altLang="zh-CN" sz="2800" i="1" err="1">
                <a:sym typeface="+mn-ea"/>
              </a:rPr>
              <a:t>A</a:t>
            </a:r>
            <a:r>
              <a:rPr lang="en-US" altLang="zh-CN" sz="2800" err="1">
                <a:sym typeface="+mn-ea"/>
              </a:rPr>
              <a:t>(</a:t>
            </a:r>
            <a:r>
              <a:rPr lang="en-US" altLang="zh-CN" sz="2800" i="1" err="1">
                <a:sym typeface="+mn-ea"/>
              </a:rPr>
              <a:t>x</a:t>
            </a:r>
            <a:r>
              <a:rPr lang="en-US" altLang="zh-CN" sz="2800">
                <a:sym typeface="+mn-ea"/>
              </a:rPr>
              <a:t>).</a:t>
            </a:r>
            <a:endParaRPr lang="en-US" altLang="zh-CN" sz="2800">
              <a:sym typeface="Symbol" panose="05050102010706020507" pitchFamily="18" charset="2"/>
            </a:endParaRPr>
          </a:p>
          <a:p>
            <a:pPr>
              <a:buNone/>
            </a:pPr>
            <a:r>
              <a:rPr lang="en-US" altLang="zh-CN" sz="2800">
                <a:sym typeface="Symbol" panose="05050102010706020507" pitchFamily="18" charset="2"/>
              </a:rPr>
              <a:t>	</a:t>
            </a:r>
            <a:r>
              <a:rPr lang="en-US" altLang="zh-CN" sz="2800">
                <a:sym typeface="+mn-ea"/>
              </a:rPr>
              <a:t> </a:t>
            </a:r>
            <a:r>
              <a:rPr lang="en-US" altLang="zh-CN" sz="2800">
                <a:sym typeface="Symbol" panose="05050102010706020507" pitchFamily="18" charset="2"/>
              </a:rPr>
              <a:t></a:t>
            </a:r>
            <a:r>
              <a:rPr lang="en-US" altLang="zh-CN" sz="2800" i="1" err="1">
                <a:sym typeface="+mn-ea"/>
              </a:rPr>
              <a:t>xA</a:t>
            </a:r>
            <a:r>
              <a:rPr lang="en-US" altLang="zh-CN" sz="2800" err="1">
                <a:sym typeface="+mn-ea"/>
              </a:rPr>
              <a:t>(</a:t>
            </a:r>
            <a:r>
              <a:rPr lang="en-US" altLang="zh-CN" sz="2800" i="1" err="1">
                <a:sym typeface="+mn-ea"/>
              </a:rPr>
              <a:t>x</a:t>
            </a:r>
            <a:r>
              <a:rPr lang="en-US" altLang="zh-CN" sz="2800">
                <a:sym typeface="+mn-ea"/>
              </a:rPr>
              <a:t>) </a:t>
            </a:r>
            <a:r>
              <a:rPr lang="zh-CN" altLang="en-US" sz="2800" dirty="0">
                <a:sym typeface="+mn-ea"/>
              </a:rPr>
              <a:t>＝</a:t>
            </a:r>
            <a:r>
              <a:rPr lang="zh-CN" altLang="en-US" sz="2800" dirty="0">
                <a:sym typeface="Symbol" panose="05050102010706020507" pitchFamily="18" charset="2"/>
              </a:rPr>
              <a:t></a:t>
            </a:r>
            <a:r>
              <a:rPr lang="en-US" altLang="zh-CN" sz="2800" i="1">
                <a:sym typeface="+mn-ea"/>
              </a:rPr>
              <a:t>x</a:t>
            </a:r>
            <a:r>
              <a:rPr lang="en-US" altLang="zh-CN" sz="2800">
                <a:sym typeface="Symbol" panose="05050102010706020507" pitchFamily="18" charset="2"/>
              </a:rPr>
              <a:t></a:t>
            </a:r>
            <a:r>
              <a:rPr lang="en-US" altLang="zh-CN" sz="2800">
                <a:sym typeface="+mn-ea"/>
              </a:rPr>
              <a:t> </a:t>
            </a:r>
            <a:r>
              <a:rPr lang="en-US" altLang="zh-CN" sz="2800" i="1" err="1">
                <a:sym typeface="+mn-ea"/>
              </a:rPr>
              <a:t>A</a:t>
            </a:r>
            <a:r>
              <a:rPr lang="en-US" altLang="zh-CN" sz="2800" err="1">
                <a:sym typeface="+mn-ea"/>
              </a:rPr>
              <a:t>(</a:t>
            </a:r>
            <a:r>
              <a:rPr lang="en-US" altLang="zh-CN" sz="2800" i="1" err="1">
                <a:sym typeface="+mn-ea"/>
              </a:rPr>
              <a:t>x</a:t>
            </a:r>
            <a:r>
              <a:rPr lang="en-US" altLang="zh-CN" sz="2800">
                <a:sym typeface="+mn-ea"/>
              </a:rPr>
              <a:t>). </a:t>
            </a:r>
            <a:endParaRPr lang="zh-CN" altLang="en-US" sz="2800" dirty="0"/>
          </a:p>
          <a:p>
            <a:pPr fontAlgn="auto">
              <a:lnSpc>
                <a:spcPct val="150000"/>
              </a:lnSpc>
              <a:spcBef>
                <a:spcPts val="0"/>
              </a:spcBef>
              <a:buFont typeface="Wingdings" panose="05000000000000000000" charset="0"/>
              <a:buChar char="Ø"/>
            </a:pPr>
            <a:endParaRPr lang="zh-CN" altLang="en-US" sz="2800" dirty="0">
              <a:sym typeface="Symbol" panose="05050102010706020507" pitchFamily="18" charset="2"/>
            </a:endParaRPr>
          </a:p>
          <a:p>
            <a:pPr fontAlgn="auto">
              <a:lnSpc>
                <a:spcPct val="150000"/>
              </a:lnSpc>
              <a:spcBef>
                <a:spcPts val="0"/>
              </a:spcBef>
              <a:buFont typeface="Wingdings" panose="05000000000000000000" charset="0"/>
              <a:buChar char="Ø"/>
            </a:pPr>
            <a:r>
              <a:rPr lang="zh-CN" altLang="en-US" sz="2800" dirty="0">
                <a:sym typeface="Symbol" panose="05050102010706020507" pitchFamily="18" charset="2"/>
              </a:rPr>
              <a:t></a:t>
            </a:r>
            <a:r>
              <a:rPr lang="zh-CN" altLang="en-US" sz="2800" dirty="0">
                <a:sym typeface="+mn-ea"/>
              </a:rPr>
              <a:t> </a:t>
            </a:r>
            <a:r>
              <a:rPr lang="zh-CN" altLang="en-US" sz="2800" dirty="0">
                <a:sym typeface="Symbol" panose="05050102010706020507" pitchFamily="18" charset="2"/>
              </a:rPr>
              <a:t></a:t>
            </a:r>
            <a:r>
              <a:rPr lang="en-US" altLang="zh-CN" sz="2800" i="1" err="1">
                <a:sym typeface="+mn-ea"/>
              </a:rPr>
              <a:t>xA</a:t>
            </a:r>
            <a:r>
              <a:rPr lang="en-US" altLang="zh-CN" sz="2800" err="1">
                <a:sym typeface="+mn-ea"/>
              </a:rPr>
              <a:t>(</a:t>
            </a:r>
            <a:r>
              <a:rPr lang="en-US" altLang="zh-CN" sz="2800" i="1" err="1">
                <a:sym typeface="+mn-ea"/>
              </a:rPr>
              <a:t>x</a:t>
            </a:r>
            <a:r>
              <a:rPr lang="en-US" altLang="zh-CN" sz="2800">
                <a:sym typeface="+mn-ea"/>
              </a:rPr>
              <a:t>) </a:t>
            </a:r>
            <a:r>
              <a:rPr lang="zh-CN" altLang="en-US" sz="2800" dirty="0">
                <a:sym typeface="+mn-ea"/>
              </a:rPr>
              <a:t>＝ </a:t>
            </a:r>
            <a:r>
              <a:rPr lang="zh-CN" altLang="en-US" sz="2800" dirty="0">
                <a:sym typeface="Symbol" panose="05050102010706020507" pitchFamily="18" charset="2"/>
              </a:rPr>
              <a:t></a:t>
            </a:r>
            <a:r>
              <a:rPr lang="en-US" altLang="zh-CN" sz="2800" i="1">
                <a:sym typeface="+mn-ea"/>
              </a:rPr>
              <a:t>x</a:t>
            </a:r>
            <a:r>
              <a:rPr lang="en-US" altLang="zh-CN" sz="2800">
                <a:sym typeface="Symbol" panose="05050102010706020507" pitchFamily="18" charset="2"/>
              </a:rPr>
              <a:t></a:t>
            </a:r>
            <a:r>
              <a:rPr lang="en-US" altLang="zh-CN" sz="2800">
                <a:sym typeface="+mn-ea"/>
              </a:rPr>
              <a:t> </a:t>
            </a:r>
            <a:r>
              <a:rPr lang="en-US" altLang="zh-CN" sz="2800" i="1" err="1">
                <a:sym typeface="+mn-ea"/>
              </a:rPr>
              <a:t>A</a:t>
            </a:r>
            <a:r>
              <a:rPr lang="en-US" altLang="zh-CN" sz="2800" err="1">
                <a:sym typeface="+mn-ea"/>
              </a:rPr>
              <a:t>(</a:t>
            </a:r>
            <a:r>
              <a:rPr lang="en-US" altLang="zh-CN" sz="2800" i="1" err="1">
                <a:sym typeface="+mn-ea"/>
              </a:rPr>
              <a:t>x</a:t>
            </a:r>
            <a:r>
              <a:rPr lang="en-US" altLang="zh-CN" sz="2800">
                <a:sym typeface="+mn-ea"/>
              </a:rPr>
              <a:t>) </a:t>
            </a:r>
            <a:r>
              <a:rPr lang="zh-CN" altLang="en-US" sz="2800" dirty="0">
                <a:sym typeface="+mn-ea"/>
              </a:rPr>
              <a:t>的部分证明：</a:t>
            </a:r>
            <a:endParaRPr lang="zh-CN" altLang="en-US" sz="2800" dirty="0"/>
          </a:p>
          <a:p>
            <a:pPr fontAlgn="auto">
              <a:lnSpc>
                <a:spcPct val="150000"/>
              </a:lnSpc>
              <a:spcBef>
                <a:spcPts val="0"/>
              </a:spcBef>
              <a:buFont typeface="Wingdings" panose="05000000000000000000" charset="0"/>
              <a:buChar char="Ø"/>
            </a:pPr>
            <a:endParaRPr lang="zh-CN" altLang="en-US" sz="2800" dirty="0"/>
          </a:p>
          <a:p>
            <a:pPr fontAlgn="auto">
              <a:lnSpc>
                <a:spcPct val="150000"/>
              </a:lnSpc>
              <a:spcBef>
                <a:spcPts val="0"/>
              </a:spcBef>
              <a:buFont typeface="Wingdings" panose="05000000000000000000" charset="0"/>
              <a:buChar char="Ø"/>
            </a:pPr>
            <a:r>
              <a:rPr lang="zh-CN" altLang="en-US" sz="2800" dirty="0">
                <a:sym typeface="+mn-ea"/>
              </a:rPr>
              <a:t>任取一</a:t>
            </a:r>
            <a:r>
              <a:rPr lang="zh-CN" altLang="en-US" sz="2800" dirty="0">
                <a:latin typeface="Times New Roman" panose="02020603050405020304" pitchFamily="18" charset="0"/>
                <a:sym typeface="+mn-ea"/>
              </a:rPr>
              <a:t>个解释</a:t>
            </a:r>
            <a:r>
              <a:rPr lang="en-US" altLang="zh-CN" sz="2800" i="1">
                <a:latin typeface="Times New Roman" panose="02020603050405020304" pitchFamily="18" charset="0"/>
                <a:sym typeface="+mn-ea"/>
              </a:rPr>
              <a:t>I</a:t>
            </a:r>
            <a:r>
              <a:rPr lang="zh-CN" altLang="en-US" sz="2800" dirty="0">
                <a:latin typeface="Times New Roman" panose="02020603050405020304" pitchFamily="18" charset="0"/>
                <a:sym typeface="+mn-ea"/>
              </a:rPr>
              <a:t>及赋值</a:t>
            </a:r>
            <a:r>
              <a:rPr lang="en-US" altLang="zh-CN" sz="2800" i="1">
                <a:latin typeface="Times New Roman" panose="02020603050405020304" pitchFamily="18" charset="0"/>
                <a:sym typeface="+mn-ea"/>
              </a:rPr>
              <a:t>v</a:t>
            </a:r>
            <a:r>
              <a:rPr lang="zh-CN" altLang="en-US" sz="2800" dirty="0">
                <a:latin typeface="Times New Roman" panose="02020603050405020304" pitchFamily="18" charset="0"/>
                <a:sym typeface="+mn-ea"/>
              </a:rPr>
              <a:t>，设在此解释及赋值下，</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a:latin typeface="Times New Roman" panose="02020603050405020304" pitchFamily="18" charset="0"/>
                <a:sym typeface="+mn-ea"/>
              </a:rPr>
              <a:t>)</a:t>
            </a:r>
            <a:r>
              <a:rPr lang="zh-CN" altLang="en-US" sz="2800" dirty="0">
                <a:latin typeface="Times New Roman" panose="02020603050405020304" pitchFamily="18" charset="0"/>
                <a:sym typeface="+mn-ea"/>
              </a:rPr>
              <a:t>为１</a:t>
            </a:r>
            <a:r>
              <a:rPr lang="en-US" altLang="zh-CN" sz="2800">
                <a:latin typeface="Times New Roman" panose="02020603050405020304" pitchFamily="18" charset="0"/>
                <a:sym typeface="+mn-ea"/>
              </a:rPr>
              <a:t>, </a:t>
            </a:r>
            <a:r>
              <a:rPr lang="zh-CN" altLang="en-US" sz="2800" dirty="0">
                <a:latin typeface="Times New Roman" panose="02020603050405020304" pitchFamily="18" charset="0"/>
                <a:sym typeface="+mn-ea"/>
              </a:rPr>
              <a:t>即 </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baseline="30000" err="1">
                <a:latin typeface="Times New Roman" panose="02020603050405020304" pitchFamily="18" charset="0"/>
                <a:sym typeface="+mn-ea"/>
              </a:rPr>
              <a:t>I,v</a:t>
            </a:r>
            <a:r>
              <a:rPr lang="zh-CN" altLang="en-US" sz="2800" dirty="0">
                <a:latin typeface="Times New Roman" panose="02020603050405020304" pitchFamily="18" charset="0"/>
                <a:sym typeface="+mn-ea"/>
              </a:rPr>
              <a:t>＝１，则 </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baseline="30000" err="1">
                <a:latin typeface="Times New Roman" panose="02020603050405020304" pitchFamily="18" charset="0"/>
                <a:sym typeface="+mn-ea"/>
              </a:rPr>
              <a:t>I,v</a:t>
            </a:r>
            <a:r>
              <a:rPr lang="zh-CN" altLang="en-US" sz="2800" dirty="0">
                <a:latin typeface="Times New Roman" panose="02020603050405020304" pitchFamily="18" charset="0"/>
                <a:sym typeface="+mn-ea"/>
              </a:rPr>
              <a:t>＝０，即有一个</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D</a:t>
            </a:r>
            <a:r>
              <a:rPr lang="zh-CN" altLang="en-US" sz="2800" dirty="0">
                <a:latin typeface="Times New Roman" panose="02020603050405020304" pitchFamily="18" charset="0"/>
                <a:sym typeface="+mn-ea"/>
              </a:rPr>
              <a:t>使</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baseline="30000" err="1">
                <a:latin typeface="Times New Roman" panose="02020603050405020304" pitchFamily="18" charset="0"/>
                <a:sym typeface="+mn-ea"/>
              </a:rPr>
              <a:t>I,v</a:t>
            </a:r>
            <a:r>
              <a:rPr lang="zh-CN" altLang="en-US" sz="2800" dirty="0">
                <a:latin typeface="Times New Roman" panose="02020603050405020304" pitchFamily="18" charset="0"/>
                <a:sym typeface="+mn-ea"/>
              </a:rPr>
              <a:t>＝０，于是 </a:t>
            </a:r>
            <a:r>
              <a:rPr lang="zh-CN" altLang="en-US" sz="2800" dirty="0">
                <a:latin typeface="Times New Roman" panose="02020603050405020304" pitchFamily="18" charset="0"/>
                <a:sym typeface="Symbol" panose="05050102010706020507" pitchFamily="18" charset="2"/>
              </a:rPr>
              <a:t></a:t>
            </a:r>
            <a:r>
              <a:rPr lang="zh-CN" altLang="en-US" sz="2800" dirty="0">
                <a:latin typeface="Times New Roman" panose="02020603050405020304" pitchFamily="18" charset="0"/>
                <a:sym typeface="+mn-ea"/>
              </a:rPr>
              <a:t> </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baseline="30000" err="1">
                <a:latin typeface="Times New Roman" panose="02020603050405020304" pitchFamily="18" charset="0"/>
                <a:sym typeface="+mn-ea"/>
              </a:rPr>
              <a:t>I,v</a:t>
            </a:r>
            <a:r>
              <a:rPr lang="zh-CN" altLang="en-US" sz="2800" dirty="0">
                <a:latin typeface="Times New Roman" panose="02020603050405020304" pitchFamily="18" charset="0"/>
                <a:sym typeface="+mn-ea"/>
              </a:rPr>
              <a:t>＝１，故 </a:t>
            </a:r>
            <a:r>
              <a:rPr lang="zh-CN" altLang="en-US" sz="2800" dirty="0">
                <a:latin typeface="Times New Roman" panose="02020603050405020304" pitchFamily="18" charset="0"/>
                <a:sym typeface="Symbol" panose="05050102010706020507" pitchFamily="18" charset="2"/>
              </a:rPr>
              <a:t></a:t>
            </a:r>
            <a:r>
              <a:rPr lang="en-US" altLang="zh-CN" sz="2800" i="1">
                <a:latin typeface="Times New Roman" panose="02020603050405020304" pitchFamily="18" charset="0"/>
                <a:sym typeface="+mn-ea"/>
              </a:rPr>
              <a:t>x</a:t>
            </a:r>
            <a:r>
              <a:rPr lang="en-US" altLang="zh-CN" sz="2800">
                <a:latin typeface="Times New Roman" panose="02020603050405020304" pitchFamily="18" charset="0"/>
                <a:sym typeface="Symbol" panose="05050102010706020507" pitchFamily="18" charset="2"/>
              </a:rPr>
              <a:t></a:t>
            </a:r>
            <a:r>
              <a:rPr lang="en-US" altLang="zh-CN" sz="2800">
                <a:latin typeface="Times New Roman" panose="02020603050405020304" pitchFamily="18" charset="0"/>
                <a:sym typeface="+mn-ea"/>
              </a:rPr>
              <a:t> </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baseline="30000" err="1">
                <a:latin typeface="Times New Roman" panose="02020603050405020304" pitchFamily="18" charset="0"/>
                <a:sym typeface="+mn-ea"/>
              </a:rPr>
              <a:t>I,v</a:t>
            </a:r>
            <a:r>
              <a:rPr lang="zh-CN" altLang="en-US" sz="2800" dirty="0">
                <a:latin typeface="Times New Roman" panose="02020603050405020304" pitchFamily="18" charset="0"/>
                <a:sym typeface="+mn-ea"/>
              </a:rPr>
              <a:t>＝１． </a:t>
            </a:r>
            <a:endParaRPr lang="zh-CN" altLang="en-US" sz="2800" dirty="0">
              <a:latin typeface="Times New Roman" panose="02020603050405020304" pitchFamily="18" charset="0"/>
            </a:endParaRPr>
          </a:p>
          <a:p>
            <a:pPr fontAlgn="auto">
              <a:lnSpc>
                <a:spcPct val="150000"/>
              </a:lnSpc>
              <a:spcBef>
                <a:spcPts val="0"/>
              </a:spcBef>
              <a:buFont typeface="Wingdings" panose="05000000000000000000" charset="0"/>
              <a:buChar char="Ø"/>
            </a:pPr>
            <a:r>
              <a:rPr lang="zh-CN" altLang="en-US" sz="2800" dirty="0">
                <a:sym typeface="+mn-ea"/>
              </a:rPr>
              <a:t>反之，</a:t>
            </a:r>
            <a:r>
              <a:rPr lang="en-US" altLang="zh-CN" sz="2800">
                <a:latin typeface="Arial" panose="020B0604020202020204" pitchFamily="34" charset="0"/>
                <a:sym typeface="+mn-ea"/>
              </a:rPr>
              <a:t>……</a:t>
            </a:r>
            <a:r>
              <a:rPr lang="zh-CN" altLang="en-US" sz="2800" dirty="0">
                <a:sym typeface="+mn-ea"/>
              </a:rPr>
              <a:t>。</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fontScale="9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一个陈述句一般由主语部分和谓语部分构成</a:t>
            </a:r>
            <a:endParaRPr lang="zh-CN" altLang="en-US" sz="2800" dirty="0">
              <a:sym typeface="+mn-ea"/>
            </a:endParaRPr>
          </a:p>
          <a:p>
            <a:pPr fontAlgn="auto">
              <a:lnSpc>
                <a:spcPct val="150000"/>
              </a:lnSpc>
              <a:spcBef>
                <a:spcPts val="0"/>
              </a:spcBef>
              <a:buFont typeface="Wingdings" panose="05000000000000000000" charset="0"/>
              <a:buChar char="Ø"/>
            </a:pPr>
            <a:endParaRPr lang="zh-CN" altLang="en-US" sz="2800" dirty="0">
              <a:sym typeface="+mn-ea"/>
            </a:endParaRPr>
          </a:p>
          <a:p>
            <a:pPr fontAlgn="auto">
              <a:lnSpc>
                <a:spcPct val="150000"/>
              </a:lnSpc>
              <a:spcBef>
                <a:spcPts val="0"/>
              </a:spcBef>
              <a:buFont typeface="Wingdings" panose="05000000000000000000" charset="0"/>
              <a:buChar char="Ø"/>
            </a:pPr>
            <a:r>
              <a:rPr lang="zh-CN" altLang="en-US" sz="2800" dirty="0">
                <a:sym typeface="+mn-ea"/>
              </a:rPr>
              <a:t>一个命题的主语部分，通常由我们所讨论的对象担任，这些对象称为个体，</a:t>
            </a:r>
            <a:r>
              <a:rPr lang="en-US" altLang="zh-CN" sz="2800">
                <a:sym typeface="+mn-ea"/>
              </a:rPr>
              <a:t>可以用小写字母a，b，c，…表示. </a:t>
            </a:r>
            <a:endParaRPr lang="en-US" altLang="zh-CN" sz="2800">
              <a:sym typeface="+mn-ea"/>
            </a:endParaRPr>
          </a:p>
          <a:p>
            <a:pPr fontAlgn="auto">
              <a:lnSpc>
                <a:spcPct val="150000"/>
              </a:lnSpc>
              <a:spcBef>
                <a:spcPts val="0"/>
              </a:spcBef>
              <a:buFont typeface="Wingdings" panose="05000000000000000000" charset="0"/>
              <a:buChar char="Ø"/>
            </a:pPr>
            <a:r>
              <a:rPr lang="en-US" altLang="zh-CN" sz="2800">
                <a:sym typeface="+mn-ea"/>
              </a:rPr>
              <a:t>个体所在的范围称为论域或个体域，用D表示. </a:t>
            </a:r>
            <a:endParaRPr lang="en-US" altLang="zh-CN" sz="2800">
              <a:sym typeface="+mn-ea"/>
            </a:endParaRPr>
          </a:p>
          <a:p>
            <a:pPr fontAlgn="auto">
              <a:lnSpc>
                <a:spcPct val="150000"/>
              </a:lnSpc>
              <a:spcBef>
                <a:spcPts val="0"/>
              </a:spcBef>
              <a:buFont typeface="Wingdings" panose="05000000000000000000" charset="0"/>
              <a:buChar char="Ø"/>
            </a:pPr>
            <a:endParaRPr lang="zh-CN" altLang="en-US" sz="2800" dirty="0"/>
          </a:p>
          <a:p>
            <a:pPr fontAlgn="auto">
              <a:lnSpc>
                <a:spcPct val="150000"/>
              </a:lnSpc>
              <a:spcBef>
                <a:spcPts val="0"/>
              </a:spcBef>
              <a:buFont typeface="Wingdings" panose="05000000000000000000" charset="0"/>
              <a:buChar char="Ø"/>
            </a:pPr>
            <a:r>
              <a:rPr lang="zh-CN" altLang="en-US" sz="2800" dirty="0">
                <a:sym typeface="+mn-ea"/>
              </a:rPr>
              <a:t>数理逻辑中，命题的谓语部分一般称作谓词，一般用大写字母P，Q，R，…表示</a:t>
            </a:r>
            <a:endParaRPr lang="zh-CN" altLang="en-US" sz="2800" dirty="0"/>
          </a:p>
          <a:p>
            <a:pPr fontAlgn="auto">
              <a:lnSpc>
                <a:spcPct val="150000"/>
              </a:lnSpc>
              <a:spcBef>
                <a:spcPts val="0"/>
              </a:spcBef>
              <a:buFont typeface="Wingdings" panose="05000000000000000000" charset="0"/>
              <a:buChar char="Ø"/>
            </a:pPr>
            <a:r>
              <a:rPr lang="zh-CN" altLang="en-US" sz="2800" dirty="0">
                <a:sym typeface="+mn-ea"/>
              </a:rPr>
              <a:t>王平是学生． </a:t>
            </a:r>
            <a:r>
              <a:rPr lang="en-US" altLang="zh-CN" sz="2800" i="1">
                <a:sym typeface="+mn-ea"/>
              </a:rPr>
              <a:t>S</a:t>
            </a:r>
            <a:r>
              <a:rPr lang="en-US" altLang="zh-CN" sz="2800">
                <a:sym typeface="+mn-ea"/>
              </a:rPr>
              <a:t>(</a:t>
            </a:r>
            <a:r>
              <a:rPr lang="en-US" altLang="zh-CN" sz="2800">
                <a:sym typeface="Symbol" panose="05050102010706020507" pitchFamily="18" charset="2"/>
              </a:rPr>
              <a:t></a:t>
            </a:r>
            <a:r>
              <a:rPr lang="en-US" altLang="zh-CN" sz="2800">
                <a:sym typeface="+mn-ea"/>
              </a:rPr>
              <a:t>) </a:t>
            </a:r>
            <a:r>
              <a:rPr lang="zh-CN" altLang="en-US" sz="2800" dirty="0">
                <a:sym typeface="+mn-ea"/>
              </a:rPr>
              <a:t>表示“</a:t>
            </a:r>
            <a:r>
              <a:rPr lang="en-US" altLang="zh-CN" sz="2800">
                <a:latin typeface="Arial" panose="020B0604020202020204" pitchFamily="34" charset="0"/>
                <a:sym typeface="+mn-ea"/>
              </a:rPr>
              <a:t>…</a:t>
            </a:r>
            <a:r>
              <a:rPr lang="zh-CN" altLang="en-US" sz="2800" dirty="0">
                <a:sym typeface="+mn-ea"/>
              </a:rPr>
              <a:t>是学生” </a:t>
            </a:r>
            <a:endParaRPr lang="zh-CN" altLang="en-US" sz="2800" dirty="0">
              <a:sym typeface="+mn-ea"/>
            </a:endParaRPr>
          </a:p>
          <a:p>
            <a:pPr fontAlgn="auto">
              <a:lnSpc>
                <a:spcPct val="150000"/>
              </a:lnSpc>
              <a:spcBef>
                <a:spcPts val="0"/>
              </a:spcBef>
              <a:buFont typeface="Wingdings" panose="05000000000000000000" charset="0"/>
              <a:buChar char="Ø"/>
            </a:pPr>
            <a:r>
              <a:rPr lang="en-US" altLang="zh-CN" sz="2800" i="1">
                <a:sym typeface="+mn-ea"/>
              </a:rPr>
              <a:t>S</a:t>
            </a:r>
            <a:r>
              <a:rPr lang="en-US" altLang="zh-CN" sz="2800">
                <a:sym typeface="+mn-ea"/>
              </a:rPr>
              <a:t>(</a:t>
            </a:r>
            <a:r>
              <a:rPr lang="zh-CN" altLang="en-US" sz="2800" dirty="0">
                <a:sym typeface="+mn-ea"/>
              </a:rPr>
              <a:t>王平</a:t>
            </a:r>
            <a:r>
              <a:rPr lang="en-US" altLang="zh-CN" sz="2800">
                <a:sym typeface="+mn-ea"/>
              </a:rPr>
              <a:t>)</a:t>
            </a: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en-US" altLang="zh-CN" sz="2800">
                <a:sym typeface="+mn-ea"/>
              </a:rPr>
              <a:t>3. </a:t>
            </a:r>
            <a:r>
              <a:rPr lang="zh-CN" altLang="en-US" sz="2800" dirty="0">
                <a:sym typeface="+mn-ea"/>
              </a:rPr>
              <a:t>量词分配等价式．</a:t>
            </a:r>
            <a:endParaRPr lang="zh-CN" altLang="en-US" sz="2800" dirty="0"/>
          </a:p>
          <a:p>
            <a:pPr fontAlgn="auto">
              <a:lnSpc>
                <a:spcPct val="150000"/>
              </a:lnSpc>
              <a:spcBef>
                <a:spcPts val="0"/>
              </a:spcBef>
              <a:buFont typeface="Wingdings" panose="05000000000000000000" charset="0"/>
              <a:buChar char="Ø"/>
            </a:pPr>
            <a:r>
              <a:rPr lang="en-US" altLang="zh-CN" sz="2800">
                <a:latin typeface="Times New Roman" panose="02020603050405020304" pitchFamily="18" charset="0"/>
                <a:sym typeface="+mn-ea"/>
              </a:rPr>
              <a:t>(</a:t>
            </a:r>
            <a:r>
              <a:rPr lang="zh-CN" altLang="en-US" sz="2800" dirty="0">
                <a:latin typeface="Times New Roman" panose="02020603050405020304" pitchFamily="18" charset="0"/>
                <a:sym typeface="+mn-ea"/>
              </a:rPr>
              <a:t>１</a:t>
            </a:r>
            <a:r>
              <a:rPr lang="en-US" altLang="zh-CN" sz="2800">
                <a:latin typeface="Times New Roman" panose="02020603050405020304" pitchFamily="18" charset="0"/>
                <a:sym typeface="+mn-ea"/>
              </a:rPr>
              <a:t>)  </a:t>
            </a:r>
            <a:r>
              <a:rPr lang="en-US" altLang="zh-CN" sz="280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B</a:t>
            </a:r>
            <a:r>
              <a:rPr lang="en-US" altLang="zh-CN" sz="2800">
                <a:latin typeface="Times New Roman" panose="02020603050405020304" pitchFamily="18" charset="0"/>
                <a:sym typeface="+mn-ea"/>
              </a:rPr>
              <a:t>)</a:t>
            </a:r>
            <a:r>
              <a:rPr lang="zh-CN" altLang="en-US" sz="2800" dirty="0">
                <a:latin typeface="Times New Roman" panose="02020603050405020304" pitchFamily="18" charset="0"/>
                <a:sym typeface="+mn-ea"/>
              </a:rPr>
              <a:t>＝</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B</a:t>
            </a:r>
            <a:r>
              <a:rPr lang="en-US" altLang="zh-CN" sz="2800">
                <a:latin typeface="Times New Roman" panose="02020603050405020304" pitchFamily="18" charset="0"/>
                <a:sym typeface="+mn-ea"/>
              </a:rPr>
              <a:t>.</a:t>
            </a:r>
            <a:endParaRPr lang="en-US" altLang="zh-CN" sz="2800">
              <a:latin typeface="Times New Roman" panose="02020603050405020304" pitchFamily="18" charset="0"/>
            </a:endParaRPr>
          </a:p>
          <a:p>
            <a:pPr fontAlgn="auto">
              <a:lnSpc>
                <a:spcPct val="150000"/>
              </a:lnSpc>
              <a:spcBef>
                <a:spcPts val="0"/>
              </a:spcBef>
              <a:buNone/>
            </a:pPr>
            <a:r>
              <a:rPr lang="en-US" altLang="zh-CN" sz="2800">
                <a:latin typeface="Times New Roman" panose="02020603050405020304" pitchFamily="18" charset="0"/>
                <a:sym typeface="Symbol" panose="05050102010706020507" pitchFamily="18" charset="2"/>
              </a:rPr>
              <a:t>		</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B</a:t>
            </a:r>
            <a:r>
              <a:rPr lang="en-US" altLang="zh-CN" sz="2800">
                <a:latin typeface="Times New Roman" panose="02020603050405020304" pitchFamily="18" charset="0"/>
                <a:sym typeface="+mn-ea"/>
              </a:rPr>
              <a:t>)</a:t>
            </a:r>
            <a:r>
              <a:rPr lang="zh-CN" altLang="en-US" sz="2800" dirty="0">
                <a:latin typeface="Times New Roman" panose="02020603050405020304" pitchFamily="18" charset="0"/>
                <a:sym typeface="+mn-ea"/>
              </a:rPr>
              <a:t>＝</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B</a:t>
            </a:r>
            <a:r>
              <a:rPr lang="en-US" altLang="zh-CN" sz="2800" i="1">
                <a:latin typeface="Times New Roman" panose="02020603050405020304" pitchFamily="18" charset="0"/>
                <a:sym typeface="+mn-ea"/>
              </a:rPr>
              <a:t>.</a:t>
            </a:r>
            <a:endParaRPr lang="en-US" altLang="zh-CN" sz="2800">
              <a:latin typeface="Times New Roman" panose="02020603050405020304" pitchFamily="18" charset="0"/>
            </a:endParaRPr>
          </a:p>
          <a:p>
            <a:pPr fontAlgn="auto">
              <a:lnSpc>
                <a:spcPct val="150000"/>
              </a:lnSpc>
              <a:spcBef>
                <a:spcPts val="0"/>
              </a:spcBef>
              <a:buNone/>
            </a:pPr>
            <a:r>
              <a:rPr lang="zh-CN" altLang="en-US" sz="2800" dirty="0">
                <a:latin typeface="Times New Roman" panose="02020603050405020304" pitchFamily="18" charset="0"/>
                <a:sym typeface="Symbol" panose="05050102010706020507" pitchFamily="18" charset="2"/>
              </a:rPr>
              <a:t>		</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B</a:t>
            </a:r>
            <a:r>
              <a:rPr lang="en-US" altLang="zh-CN" sz="2800">
                <a:latin typeface="Times New Roman" panose="02020603050405020304" pitchFamily="18" charset="0"/>
                <a:sym typeface="+mn-ea"/>
              </a:rPr>
              <a:t>)</a:t>
            </a:r>
            <a:r>
              <a:rPr lang="zh-CN" altLang="en-US" sz="2800" dirty="0">
                <a:latin typeface="Times New Roman" panose="02020603050405020304" pitchFamily="18" charset="0"/>
                <a:sym typeface="+mn-ea"/>
              </a:rPr>
              <a:t>＝</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B</a:t>
            </a:r>
            <a:r>
              <a:rPr lang="en-US" altLang="zh-CN" sz="2800" i="1">
                <a:latin typeface="Times New Roman" panose="02020603050405020304" pitchFamily="18" charset="0"/>
                <a:sym typeface="+mn-ea"/>
              </a:rPr>
              <a:t>.</a:t>
            </a:r>
            <a:endParaRPr lang="en-US" altLang="zh-CN" sz="2800">
              <a:latin typeface="Times New Roman" panose="02020603050405020304" pitchFamily="18" charset="0"/>
            </a:endParaRPr>
          </a:p>
          <a:p>
            <a:pPr fontAlgn="auto">
              <a:lnSpc>
                <a:spcPct val="150000"/>
              </a:lnSpc>
              <a:spcBef>
                <a:spcPts val="0"/>
              </a:spcBef>
              <a:buNone/>
            </a:pPr>
            <a:r>
              <a:rPr lang="zh-CN" altLang="en-US" sz="2800" dirty="0">
                <a:latin typeface="Times New Roman" panose="02020603050405020304" pitchFamily="18" charset="0"/>
                <a:sym typeface="Symbol" panose="05050102010706020507" pitchFamily="18" charset="2"/>
              </a:rPr>
              <a:t>		</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B</a:t>
            </a:r>
            <a:r>
              <a:rPr lang="en-US" altLang="zh-CN" sz="2800">
                <a:latin typeface="Times New Roman" panose="02020603050405020304" pitchFamily="18" charset="0"/>
                <a:sym typeface="+mn-ea"/>
              </a:rPr>
              <a:t>)</a:t>
            </a:r>
            <a:r>
              <a:rPr lang="zh-CN" altLang="en-US" sz="2800" dirty="0">
                <a:latin typeface="Times New Roman" panose="02020603050405020304" pitchFamily="18" charset="0"/>
                <a:sym typeface="+mn-ea"/>
              </a:rPr>
              <a:t>＝</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B</a:t>
            </a:r>
            <a:r>
              <a:rPr lang="en-US" altLang="zh-CN" sz="2800" i="1">
                <a:latin typeface="Times New Roman" panose="02020603050405020304" pitchFamily="18" charset="0"/>
                <a:sym typeface="+mn-ea"/>
              </a:rPr>
              <a:t>.</a:t>
            </a:r>
            <a:endParaRPr lang="en-US" altLang="zh-CN" sz="2800" i="1">
              <a:latin typeface="Times New Roman" panose="02020603050405020304" pitchFamily="18" charset="0"/>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sym typeface="+mn-ea"/>
              </a:rPr>
              <a:t>（２）</a:t>
            </a:r>
            <a:r>
              <a:rPr lang="zh-CN" altLang="en-US" sz="2800" i="1" dirty="0">
                <a:latin typeface="Times New Roman" panose="02020603050405020304" pitchFamily="18" charset="0"/>
                <a:sym typeface="+mn-ea"/>
              </a:rPr>
              <a:t> </a:t>
            </a:r>
            <a:r>
              <a:rPr lang="zh-CN" altLang="en-US" sz="2800" i="1"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x(A(x)∧B(x</a:t>
            </a:r>
            <a:r>
              <a:rPr lang="en-US" altLang="zh-CN" sz="2800" i="1">
                <a:latin typeface="Times New Roman" panose="02020603050405020304" pitchFamily="18" charset="0"/>
                <a:sym typeface="+mn-ea"/>
              </a:rPr>
              <a:t>))</a:t>
            </a:r>
            <a:r>
              <a:rPr lang="zh-CN" altLang="en-US" sz="2800" i="1" dirty="0">
                <a:latin typeface="Times New Roman" panose="02020603050405020304" pitchFamily="18" charset="0"/>
                <a:sym typeface="+mn-ea"/>
              </a:rPr>
              <a:t>＝</a:t>
            </a:r>
            <a:r>
              <a:rPr lang="zh-CN" altLang="en-US" sz="2800" i="1"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xA(x)∧</a:t>
            </a:r>
            <a:r>
              <a:rPr lang="en-US" altLang="zh-CN" sz="2800" i="1" err="1">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xB(x</a:t>
            </a:r>
            <a:r>
              <a:rPr lang="en-US" altLang="zh-CN" sz="2800" i="1">
                <a:latin typeface="Times New Roman" panose="02020603050405020304" pitchFamily="18" charset="0"/>
                <a:sym typeface="+mn-ea"/>
              </a:rPr>
              <a:t>).</a:t>
            </a:r>
            <a:endParaRPr lang="en-US" altLang="zh-CN" sz="2800" i="1">
              <a:latin typeface="Times New Roman" panose="02020603050405020304" pitchFamily="18" charset="0"/>
              <a:sym typeface="Symbol" panose="05050102010706020507" pitchFamily="18" charset="2"/>
            </a:endParaRPr>
          </a:p>
          <a:p>
            <a:pPr fontAlgn="auto">
              <a:lnSpc>
                <a:spcPct val="150000"/>
              </a:lnSpc>
              <a:spcBef>
                <a:spcPts val="0"/>
              </a:spcBef>
              <a:buNone/>
            </a:pPr>
            <a:r>
              <a:rPr lang="en-US" altLang="zh-CN" sz="2800" i="1">
                <a:latin typeface="Times New Roman" panose="02020603050405020304" pitchFamily="18" charset="0"/>
                <a:sym typeface="Symbol" panose="05050102010706020507" pitchFamily="18" charset="2"/>
              </a:rPr>
              <a:t>		</a:t>
            </a:r>
            <a:r>
              <a:rPr lang="en-US" altLang="zh-CN" sz="2800" i="1" err="1">
                <a:latin typeface="Times New Roman" panose="02020603050405020304" pitchFamily="18" charset="0"/>
                <a:sym typeface="+mn-ea"/>
              </a:rPr>
              <a:t>x(A(x)∨B(x</a:t>
            </a:r>
            <a:r>
              <a:rPr lang="en-US" altLang="zh-CN" sz="2800" i="1">
                <a:latin typeface="Times New Roman" panose="02020603050405020304" pitchFamily="18" charset="0"/>
                <a:sym typeface="+mn-ea"/>
              </a:rPr>
              <a:t>))</a:t>
            </a:r>
            <a:r>
              <a:rPr lang="zh-CN" altLang="en-US" sz="2800" i="1" dirty="0">
                <a:latin typeface="Times New Roman" panose="02020603050405020304" pitchFamily="18" charset="0"/>
                <a:sym typeface="+mn-ea"/>
              </a:rPr>
              <a:t>＝</a:t>
            </a:r>
            <a:r>
              <a:rPr lang="zh-CN" altLang="en-US" sz="2800" i="1"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xA(x)∨</a:t>
            </a:r>
            <a:r>
              <a:rPr lang="en-US" altLang="zh-CN" sz="2800" i="1" err="1">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xB(x</a:t>
            </a:r>
            <a:r>
              <a:rPr lang="en-US" altLang="zh-CN" sz="2800" i="1">
                <a:latin typeface="Times New Roman" panose="02020603050405020304" pitchFamily="18" charset="0"/>
                <a:sym typeface="+mn-ea"/>
              </a:rPr>
              <a:t>).</a:t>
            </a:r>
            <a:endParaRPr lang="en-US" altLang="zh-CN" sz="2800" i="1">
              <a:latin typeface="Times New Roman" panose="02020603050405020304" pitchFamily="18" charset="0"/>
              <a:sym typeface="Symbol" panose="05050102010706020507" pitchFamily="18" charset="2"/>
            </a:endParaRPr>
          </a:p>
          <a:p>
            <a:pPr fontAlgn="auto">
              <a:lnSpc>
                <a:spcPct val="150000"/>
              </a:lnSpc>
              <a:spcBef>
                <a:spcPts val="0"/>
              </a:spcBef>
              <a:buNone/>
            </a:pPr>
            <a:r>
              <a:rPr lang="en-US" altLang="zh-CN" sz="2800" i="1">
                <a:latin typeface="Times New Roman" panose="02020603050405020304" pitchFamily="18" charset="0"/>
                <a:sym typeface="Symbol" panose="05050102010706020507" pitchFamily="18" charset="2"/>
              </a:rPr>
              <a:t>	     </a:t>
            </a:r>
            <a:r>
              <a:rPr lang="en-US" altLang="zh-CN" sz="2800" i="1" err="1">
                <a:latin typeface="Times New Roman" panose="02020603050405020304" pitchFamily="18" charset="0"/>
                <a:sym typeface="+mn-ea"/>
              </a:rPr>
              <a:t>x</a:t>
            </a:r>
            <a:r>
              <a:rPr lang="en-US" altLang="zh-CN" sz="2800" i="1" err="1">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y(A(x)∨B(y</a:t>
            </a:r>
            <a:r>
              <a:rPr lang="en-US" altLang="zh-CN" sz="2800" i="1">
                <a:latin typeface="Times New Roman" panose="02020603050405020304" pitchFamily="18" charset="0"/>
                <a:sym typeface="+mn-ea"/>
              </a:rPr>
              <a:t>))</a:t>
            </a:r>
            <a:r>
              <a:rPr lang="zh-CN" altLang="en-US" sz="2800" i="1" dirty="0">
                <a:latin typeface="Times New Roman" panose="02020603050405020304" pitchFamily="18" charset="0"/>
                <a:sym typeface="+mn-ea"/>
              </a:rPr>
              <a:t>＝</a:t>
            </a:r>
            <a:r>
              <a:rPr lang="zh-CN" altLang="en-US" sz="2800" i="1"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xA(x)∨</a:t>
            </a:r>
            <a:r>
              <a:rPr lang="en-US" altLang="zh-CN" sz="2800" i="1" err="1">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xB(x</a:t>
            </a:r>
            <a:r>
              <a:rPr lang="en-US" altLang="zh-CN" sz="2800" i="1">
                <a:latin typeface="Times New Roman" panose="02020603050405020304" pitchFamily="18" charset="0"/>
                <a:sym typeface="+mn-ea"/>
              </a:rPr>
              <a:t>).</a:t>
            </a:r>
            <a:endParaRPr lang="en-US" altLang="zh-CN" sz="2800" i="1">
              <a:latin typeface="Times New Roman" panose="02020603050405020304" pitchFamily="18" charset="0"/>
              <a:sym typeface="Symbol" panose="05050102010706020507" pitchFamily="18" charset="2"/>
            </a:endParaRPr>
          </a:p>
          <a:p>
            <a:pPr fontAlgn="auto">
              <a:lnSpc>
                <a:spcPct val="150000"/>
              </a:lnSpc>
              <a:spcBef>
                <a:spcPts val="0"/>
              </a:spcBef>
              <a:buNone/>
            </a:pPr>
            <a:r>
              <a:rPr lang="en-US" altLang="zh-CN" sz="2800" i="1">
                <a:latin typeface="Times New Roman" panose="02020603050405020304" pitchFamily="18" charset="0"/>
                <a:sym typeface="Symbol" panose="05050102010706020507" pitchFamily="18" charset="2"/>
              </a:rPr>
              <a:t>	     </a:t>
            </a:r>
            <a:r>
              <a:rPr lang="en-US" altLang="zh-CN" sz="2800" i="1" err="1">
                <a:latin typeface="Times New Roman" panose="02020603050405020304" pitchFamily="18" charset="0"/>
                <a:sym typeface="+mn-ea"/>
              </a:rPr>
              <a:t>x</a:t>
            </a:r>
            <a:r>
              <a:rPr lang="en-US" altLang="zh-CN" sz="2800" i="1" err="1">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y(A(x)∧B(y</a:t>
            </a:r>
            <a:r>
              <a:rPr lang="en-US" altLang="zh-CN" sz="2800" i="1">
                <a:latin typeface="Times New Roman" panose="02020603050405020304" pitchFamily="18" charset="0"/>
                <a:sym typeface="+mn-ea"/>
              </a:rPr>
              <a:t>))</a:t>
            </a:r>
            <a:r>
              <a:rPr lang="zh-CN" altLang="en-US" sz="2800" i="1" dirty="0">
                <a:latin typeface="Times New Roman" panose="02020603050405020304" pitchFamily="18" charset="0"/>
                <a:sym typeface="+mn-ea"/>
              </a:rPr>
              <a:t>＝</a:t>
            </a:r>
            <a:r>
              <a:rPr lang="zh-CN" altLang="en-US" sz="2800" i="1"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xA(x)∧</a:t>
            </a:r>
            <a:r>
              <a:rPr lang="en-US" altLang="zh-CN" sz="2800" i="1" err="1">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xB(x</a:t>
            </a:r>
            <a:r>
              <a:rPr lang="en-US" altLang="zh-CN" sz="2800" i="1">
                <a:latin typeface="Times New Roman" panose="02020603050405020304" pitchFamily="18" charset="0"/>
                <a:sym typeface="+mn-ea"/>
              </a:rPr>
              <a:t>).</a:t>
            </a:r>
            <a:endParaRPr lang="zh-CN" altLang="en-US" sz="2800" i="1" dirty="0">
              <a:latin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sym typeface="+mn-ea"/>
              </a:rPr>
              <a:t>定义２</a:t>
            </a:r>
            <a:r>
              <a:rPr lang="zh-CN" altLang="en-US" sz="2800" dirty="0">
                <a:sym typeface="+mn-ea"/>
              </a:rPr>
              <a:t>　形如</a:t>
            </a:r>
            <a:endParaRPr lang="zh-CN" altLang="en-US" sz="2800" i="1" dirty="0"/>
          </a:p>
          <a:p>
            <a:pPr fontAlgn="auto">
              <a:lnSpc>
                <a:spcPct val="150000"/>
              </a:lnSpc>
              <a:spcBef>
                <a:spcPts val="0"/>
              </a:spcBef>
              <a:buNone/>
            </a:pPr>
            <a:r>
              <a:rPr lang="en-US" altLang="zh-CN" sz="2800" i="1">
                <a:sym typeface="+mn-ea"/>
              </a:rPr>
              <a:t>			</a:t>
            </a:r>
            <a:r>
              <a:rPr lang="en-US" altLang="zh-CN" sz="2800" i="1">
                <a:latin typeface="Times New Roman" panose="02020603050405020304" pitchFamily="18" charset="0"/>
                <a:sym typeface="+mn-ea"/>
              </a:rPr>
              <a:t>Q</a:t>
            </a:r>
            <a:r>
              <a:rPr lang="zh-CN" altLang="en-US" sz="2800" baseline="-25000" dirty="0">
                <a:latin typeface="Times New Roman" panose="02020603050405020304" pitchFamily="18" charset="0"/>
                <a:sym typeface="+mn-ea"/>
              </a:rPr>
              <a:t>１</a:t>
            </a:r>
            <a:r>
              <a:rPr lang="en-US" altLang="zh-CN" sz="2800" i="1">
                <a:latin typeface="Times New Roman" panose="02020603050405020304" pitchFamily="18" charset="0"/>
                <a:sym typeface="+mn-ea"/>
              </a:rPr>
              <a:t>x</a:t>
            </a:r>
            <a:r>
              <a:rPr lang="zh-CN" altLang="en-US" sz="2800" baseline="-25000" dirty="0">
                <a:latin typeface="Times New Roman" panose="02020603050405020304" pitchFamily="18" charset="0"/>
                <a:sym typeface="+mn-ea"/>
              </a:rPr>
              <a:t>１</a:t>
            </a:r>
            <a:r>
              <a:rPr lang="en-US" altLang="zh-CN" sz="2800" i="1">
                <a:latin typeface="Times New Roman" panose="02020603050405020304" pitchFamily="18" charset="0"/>
                <a:sym typeface="+mn-ea"/>
              </a:rPr>
              <a:t>Q</a:t>
            </a:r>
            <a:r>
              <a:rPr lang="zh-CN" altLang="en-US" sz="2800" baseline="-25000" dirty="0">
                <a:latin typeface="Times New Roman" panose="02020603050405020304" pitchFamily="18" charset="0"/>
                <a:sym typeface="+mn-ea"/>
              </a:rPr>
              <a:t>２</a:t>
            </a:r>
            <a:r>
              <a:rPr lang="en-US" altLang="zh-CN" sz="2800" i="1">
                <a:latin typeface="Times New Roman" panose="02020603050405020304" pitchFamily="18" charset="0"/>
                <a:sym typeface="+mn-ea"/>
              </a:rPr>
              <a:t>x</a:t>
            </a:r>
            <a:r>
              <a:rPr lang="zh-CN" altLang="en-US" sz="2800" baseline="-25000" dirty="0">
                <a:latin typeface="Times New Roman" panose="02020603050405020304" pitchFamily="18" charset="0"/>
                <a:sym typeface="+mn-ea"/>
              </a:rPr>
              <a:t>２</a:t>
            </a:r>
            <a:r>
              <a:rPr lang="en-US" altLang="zh-CN" sz="2800">
                <a:latin typeface="Times New Roman" panose="02020603050405020304" pitchFamily="18" charset="0"/>
                <a:sym typeface="+mn-ea"/>
              </a:rPr>
              <a:t>…</a:t>
            </a:r>
            <a:r>
              <a:rPr lang="en-US" altLang="zh-CN" sz="2800" i="1" err="1">
                <a:latin typeface="Times New Roman" panose="02020603050405020304" pitchFamily="18" charset="0"/>
                <a:sym typeface="+mn-ea"/>
              </a:rPr>
              <a:t>Q</a:t>
            </a:r>
            <a:r>
              <a:rPr lang="en-US" altLang="zh-CN" sz="2800" i="1" baseline="-25000" err="1">
                <a:latin typeface="Times New Roman" panose="02020603050405020304" pitchFamily="18" charset="0"/>
                <a:sym typeface="+mn-ea"/>
              </a:rPr>
              <a:t>n</a:t>
            </a:r>
            <a:r>
              <a:rPr lang="en-US" altLang="zh-CN" sz="2800" i="1" err="1">
                <a:latin typeface="Times New Roman" panose="02020603050405020304" pitchFamily="18" charset="0"/>
                <a:sym typeface="+mn-ea"/>
              </a:rPr>
              <a:t>x</a:t>
            </a:r>
            <a:r>
              <a:rPr lang="en-US" altLang="zh-CN" sz="2800" i="1" baseline="-25000" err="1">
                <a:latin typeface="Times New Roman" panose="02020603050405020304" pitchFamily="18" charset="0"/>
                <a:sym typeface="+mn-ea"/>
              </a:rPr>
              <a:t>n</a:t>
            </a:r>
            <a:r>
              <a:rPr lang="en-US" altLang="zh-CN" sz="2800" i="1" err="1">
                <a:latin typeface="Times New Roman" panose="02020603050405020304" pitchFamily="18" charset="0"/>
                <a:sym typeface="+mn-ea"/>
              </a:rPr>
              <a:t>M</a:t>
            </a:r>
            <a:endParaRPr lang="en-US" altLang="zh-CN" sz="2800">
              <a:latin typeface="Times New Roman" panose="02020603050405020304" pitchFamily="18" charset="0"/>
            </a:endParaRPr>
          </a:p>
          <a:p>
            <a:pPr fontAlgn="auto">
              <a:lnSpc>
                <a:spcPct val="150000"/>
              </a:lnSpc>
              <a:spcBef>
                <a:spcPts val="0"/>
              </a:spcBef>
              <a:buNone/>
            </a:pPr>
            <a:r>
              <a:rPr lang="zh-CN" altLang="en-US" sz="2800" dirty="0">
                <a:latin typeface="Times New Roman" panose="02020603050405020304" pitchFamily="18" charset="0"/>
                <a:sym typeface="+mn-ea"/>
              </a:rPr>
              <a:t>	的公式称为</a:t>
            </a:r>
            <a:r>
              <a:rPr lang="zh-CN" altLang="en-US" sz="2800" b="1" dirty="0">
                <a:solidFill>
                  <a:srgbClr val="FF0000"/>
                </a:solidFill>
                <a:latin typeface="Times New Roman" panose="02020603050405020304" pitchFamily="18" charset="0"/>
                <a:sym typeface="+mn-ea"/>
              </a:rPr>
              <a:t>前束范式</a:t>
            </a:r>
            <a:r>
              <a:rPr lang="zh-CN" altLang="en-US" sz="2800" dirty="0">
                <a:latin typeface="Times New Roman" panose="02020603050405020304" pitchFamily="18" charset="0"/>
                <a:sym typeface="+mn-ea"/>
              </a:rPr>
              <a:t>，其中</a:t>
            </a:r>
            <a:r>
              <a:rPr lang="en-US" altLang="zh-CN" sz="2800" i="1" err="1">
                <a:latin typeface="Times New Roman" panose="02020603050405020304" pitchFamily="18" charset="0"/>
                <a:sym typeface="+mn-ea"/>
              </a:rPr>
              <a:t>Q</a:t>
            </a:r>
            <a:r>
              <a:rPr lang="en-US" altLang="zh-CN" sz="2800" i="1" baseline="-25000" err="1">
                <a:latin typeface="Times New Roman" panose="02020603050405020304" pitchFamily="18" charset="0"/>
                <a:sym typeface="+mn-ea"/>
              </a:rPr>
              <a:t>i</a:t>
            </a:r>
            <a:r>
              <a:rPr lang="en-US" altLang="zh-CN" sz="2800" i="1" err="1">
                <a:latin typeface="Times New Roman" panose="02020603050405020304" pitchFamily="18" charset="0"/>
                <a:sym typeface="+mn-ea"/>
              </a:rPr>
              <a:t>x</a:t>
            </a:r>
            <a:r>
              <a:rPr lang="en-US" altLang="zh-CN" sz="2800" i="1" baseline="-25000" err="1">
                <a:latin typeface="Times New Roman" panose="02020603050405020304" pitchFamily="18" charset="0"/>
                <a:sym typeface="+mn-ea"/>
              </a:rPr>
              <a:t>i</a:t>
            </a:r>
            <a:r>
              <a:rPr lang="en-US" altLang="zh-CN" sz="2800" i="1">
                <a:latin typeface="Times New Roman" panose="02020603050405020304" pitchFamily="18" charset="0"/>
                <a:sym typeface="+mn-ea"/>
              </a:rPr>
              <a:t> </a:t>
            </a:r>
            <a:r>
              <a:rPr lang="en-US" altLang="zh-CN" sz="2800">
                <a:latin typeface="Times New Roman" panose="02020603050405020304" pitchFamily="18" charset="0"/>
                <a:sym typeface="+mn-ea"/>
              </a:rPr>
              <a:t>(</a:t>
            </a:r>
            <a:r>
              <a:rPr lang="zh-CN" altLang="en-US" sz="2800" dirty="0">
                <a:latin typeface="Times New Roman" panose="02020603050405020304" pitchFamily="18" charset="0"/>
                <a:sym typeface="+mn-ea"/>
              </a:rPr>
              <a:t>１≤</a:t>
            </a:r>
            <a:r>
              <a:rPr lang="en-US" altLang="zh-CN" sz="2800" i="1" err="1">
                <a:latin typeface="Times New Roman" panose="02020603050405020304" pitchFamily="18" charset="0"/>
                <a:sym typeface="+mn-ea"/>
              </a:rPr>
              <a:t>i</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n</a:t>
            </a:r>
            <a:r>
              <a:rPr lang="en-US" altLang="zh-CN" sz="2800">
                <a:latin typeface="Times New Roman" panose="02020603050405020304" pitchFamily="18" charset="0"/>
                <a:sym typeface="+mn-ea"/>
              </a:rPr>
              <a:t>) </a:t>
            </a:r>
            <a:r>
              <a:rPr lang="zh-CN" altLang="en-US" sz="2800" dirty="0">
                <a:latin typeface="Times New Roman" panose="02020603050405020304" pitchFamily="18" charset="0"/>
                <a:sym typeface="+mn-ea"/>
              </a:rPr>
              <a:t>是</a:t>
            </a:r>
            <a:r>
              <a:rPr lang="en-US" altLang="zh-CN" sz="2800">
                <a:latin typeface="Times New Roman" panose="02020603050405020304" pitchFamily="18" charset="0"/>
                <a:sym typeface="Symbol" panose="05050102010706020507" pitchFamily="18" charset="2"/>
              </a:rPr>
              <a:t></a:t>
            </a:r>
            <a:r>
              <a:rPr lang="en-US" altLang="zh-CN" sz="2800" i="1">
                <a:latin typeface="Times New Roman" panose="02020603050405020304" pitchFamily="18" charset="0"/>
                <a:sym typeface="+mn-ea"/>
              </a:rPr>
              <a:t>x</a:t>
            </a:r>
            <a:r>
              <a:rPr lang="en-US" altLang="zh-CN" sz="2800" i="1" baseline="-25000">
                <a:latin typeface="Times New Roman" panose="02020603050405020304" pitchFamily="18" charset="0"/>
                <a:sym typeface="+mn-ea"/>
              </a:rPr>
              <a:t>i </a:t>
            </a:r>
            <a:r>
              <a:rPr lang="zh-CN" altLang="en-US" sz="2800" dirty="0">
                <a:latin typeface="Times New Roman" panose="02020603050405020304" pitchFamily="18" charset="0"/>
                <a:sym typeface="+mn-ea"/>
              </a:rPr>
              <a:t>或 </a:t>
            </a:r>
            <a:r>
              <a:rPr lang="en-US" altLang="zh-CN" sz="2800">
                <a:latin typeface="Times New Roman" panose="02020603050405020304" pitchFamily="18" charset="0"/>
                <a:sym typeface="Symbol" panose="05050102010706020507" pitchFamily="18" charset="2"/>
              </a:rPr>
              <a:t></a:t>
            </a:r>
            <a:r>
              <a:rPr lang="en-US" altLang="zh-CN" sz="2800" i="1">
                <a:latin typeface="Times New Roman" panose="02020603050405020304" pitchFamily="18" charset="0"/>
                <a:sym typeface="+mn-ea"/>
              </a:rPr>
              <a:t>x</a:t>
            </a:r>
            <a:r>
              <a:rPr lang="en-US" altLang="zh-CN" sz="2800" i="1" baseline="-25000">
                <a:latin typeface="Times New Roman" panose="02020603050405020304" pitchFamily="18" charset="0"/>
                <a:sym typeface="+mn-ea"/>
              </a:rPr>
              <a:t>i</a:t>
            </a:r>
            <a:r>
              <a:rPr lang="zh-CN" altLang="en-US" sz="2800" dirty="0">
                <a:latin typeface="Times New Roman" panose="02020603050405020304" pitchFamily="18" charset="0"/>
                <a:sym typeface="+mn-ea"/>
              </a:rPr>
              <a:t>，称为</a:t>
            </a:r>
            <a:r>
              <a:rPr lang="zh-CN" altLang="en-US" sz="2800" b="1" dirty="0">
                <a:solidFill>
                  <a:srgbClr val="FF0000"/>
                </a:solidFill>
                <a:latin typeface="Times New Roman" panose="02020603050405020304" pitchFamily="18" charset="0"/>
                <a:sym typeface="+mn-ea"/>
              </a:rPr>
              <a:t>首标</a:t>
            </a:r>
            <a:r>
              <a:rPr lang="zh-CN" altLang="en-US" sz="2800" dirty="0">
                <a:latin typeface="Times New Roman" panose="02020603050405020304" pitchFamily="18" charset="0"/>
                <a:sym typeface="+mn-ea"/>
              </a:rPr>
              <a:t>，</a:t>
            </a:r>
            <a:r>
              <a:rPr lang="en-US" altLang="zh-CN" sz="2800" i="1">
                <a:latin typeface="Times New Roman" panose="02020603050405020304" pitchFamily="18" charset="0"/>
                <a:sym typeface="+mn-ea"/>
              </a:rPr>
              <a:t>M</a:t>
            </a:r>
            <a:r>
              <a:rPr lang="zh-CN" altLang="en-US" sz="2800" dirty="0">
                <a:latin typeface="Times New Roman" panose="02020603050405020304" pitchFamily="18" charset="0"/>
                <a:sym typeface="+mn-ea"/>
              </a:rPr>
              <a:t>中不含任何量词，称为</a:t>
            </a:r>
            <a:r>
              <a:rPr lang="zh-CN" altLang="en-US" sz="2800" b="1" dirty="0">
                <a:solidFill>
                  <a:srgbClr val="FF0000"/>
                </a:solidFill>
                <a:latin typeface="Times New Roman" panose="02020603050405020304" pitchFamily="18" charset="0"/>
                <a:sym typeface="+mn-ea"/>
              </a:rPr>
              <a:t>母式</a:t>
            </a:r>
            <a:r>
              <a:rPr lang="zh-CN" altLang="en-US" sz="2800" dirty="0">
                <a:latin typeface="Times New Roman" panose="02020603050405020304" pitchFamily="18" charset="0"/>
                <a:sym typeface="+mn-ea"/>
              </a:rPr>
              <a:t>．如果将</a:t>
            </a:r>
            <a:r>
              <a:rPr lang="en-US" altLang="zh-CN" sz="2800" i="1">
                <a:latin typeface="Times New Roman" panose="02020603050405020304" pitchFamily="18" charset="0"/>
                <a:sym typeface="+mn-ea"/>
              </a:rPr>
              <a:t>M</a:t>
            </a:r>
            <a:r>
              <a:rPr lang="zh-CN" altLang="en-US" sz="2800" dirty="0">
                <a:latin typeface="Times New Roman" panose="02020603050405020304" pitchFamily="18" charset="0"/>
                <a:sym typeface="+mn-ea"/>
              </a:rPr>
              <a:t>中的原子公式及其否定视为文字， 当</a:t>
            </a:r>
            <a:r>
              <a:rPr lang="en-US" altLang="zh-CN" sz="2800" i="1">
                <a:latin typeface="Times New Roman" panose="02020603050405020304" pitchFamily="18" charset="0"/>
                <a:sym typeface="+mn-ea"/>
              </a:rPr>
              <a:t>M</a:t>
            </a:r>
            <a:r>
              <a:rPr lang="zh-CN" altLang="en-US" sz="2800" dirty="0">
                <a:latin typeface="Times New Roman" panose="02020603050405020304" pitchFamily="18" charset="0"/>
                <a:sym typeface="+mn-ea"/>
              </a:rPr>
              <a:t>是析取范式时，上述公式称为</a:t>
            </a:r>
            <a:r>
              <a:rPr lang="zh-CN" altLang="en-US" sz="2800" b="1" dirty="0">
                <a:solidFill>
                  <a:srgbClr val="FF0000"/>
                </a:solidFill>
                <a:latin typeface="Times New Roman" panose="02020603050405020304" pitchFamily="18" charset="0"/>
                <a:sym typeface="+mn-ea"/>
              </a:rPr>
              <a:t>前束析取范式</a:t>
            </a:r>
            <a:r>
              <a:rPr lang="zh-CN" altLang="en-US" sz="2800" dirty="0">
                <a:latin typeface="Times New Roman" panose="02020603050405020304" pitchFamily="18" charset="0"/>
                <a:sym typeface="+mn-ea"/>
              </a:rPr>
              <a:t>；当</a:t>
            </a:r>
            <a:r>
              <a:rPr lang="en-US" altLang="zh-CN" sz="2800" i="1">
                <a:latin typeface="Times New Roman" panose="02020603050405020304" pitchFamily="18" charset="0"/>
                <a:sym typeface="+mn-ea"/>
              </a:rPr>
              <a:t>M</a:t>
            </a:r>
            <a:r>
              <a:rPr lang="zh-CN" altLang="en-US" sz="2800" dirty="0">
                <a:latin typeface="Times New Roman" panose="02020603050405020304" pitchFamily="18" charset="0"/>
                <a:sym typeface="+mn-ea"/>
              </a:rPr>
              <a:t>是合取范式时，上述公式称为</a:t>
            </a:r>
            <a:r>
              <a:rPr lang="zh-CN" altLang="en-US" sz="2800" b="1" dirty="0">
                <a:solidFill>
                  <a:srgbClr val="FF0000"/>
                </a:solidFill>
                <a:latin typeface="Times New Roman" panose="02020603050405020304" pitchFamily="18" charset="0"/>
                <a:sym typeface="+mn-ea"/>
              </a:rPr>
              <a:t>前束合取范式</a:t>
            </a:r>
            <a:r>
              <a:rPr lang="en-US" altLang="zh-CN" sz="2800">
                <a:latin typeface="Times New Roman" panose="02020603050405020304" pitchFamily="18" charset="0"/>
                <a:sym typeface="+mn-ea"/>
              </a:rPr>
              <a:t>.</a:t>
            </a:r>
            <a:endParaRPr lang="zh-CN" altLang="en-US" sz="2800" dirty="0">
              <a:latin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sym typeface="+mn-ea"/>
              </a:rPr>
              <a:t>定理１</a:t>
            </a:r>
            <a:r>
              <a:rPr lang="zh-CN" altLang="en-US" sz="2800" dirty="0">
                <a:sym typeface="+mn-ea"/>
              </a:rPr>
              <a:t>　对任意谓词公式</a:t>
            </a:r>
            <a:r>
              <a:rPr lang="en-US" altLang="zh-CN" sz="2800" i="1">
                <a:sym typeface="+mn-ea"/>
              </a:rPr>
              <a:t>A</a:t>
            </a:r>
            <a:r>
              <a:rPr lang="zh-CN" altLang="en-US" sz="2800" dirty="0">
                <a:sym typeface="+mn-ea"/>
              </a:rPr>
              <a:t>，都存在与其等价的前束范式 </a:t>
            </a:r>
            <a:r>
              <a:rPr lang="en-US" altLang="zh-CN" sz="2800">
                <a:sym typeface="+mn-ea"/>
              </a:rPr>
              <a:t>.</a:t>
            </a:r>
            <a:endParaRPr lang="en-US" altLang="zh-CN" sz="2800"/>
          </a:p>
          <a:p>
            <a:pPr fontAlgn="auto">
              <a:lnSpc>
                <a:spcPct val="150000"/>
              </a:lnSpc>
              <a:spcBef>
                <a:spcPts val="0"/>
              </a:spcBef>
              <a:buFont typeface="Wingdings" panose="05000000000000000000" charset="0"/>
              <a:buChar char="Ø"/>
            </a:pPr>
            <a:r>
              <a:rPr lang="zh-CN" altLang="en-US" sz="2800" dirty="0">
                <a:sym typeface="+mn-ea"/>
              </a:rPr>
              <a:t>证明　通过如下步骤，可将</a:t>
            </a:r>
            <a:r>
              <a:rPr lang="en-US" altLang="zh-CN" sz="2800" i="1">
                <a:sym typeface="+mn-ea"/>
              </a:rPr>
              <a:t>A</a:t>
            </a:r>
            <a:r>
              <a:rPr lang="zh-CN" altLang="en-US" sz="2800" dirty="0">
                <a:sym typeface="+mn-ea"/>
              </a:rPr>
              <a:t>化为前束范式．</a:t>
            </a:r>
            <a:endParaRPr lang="zh-CN" altLang="en-US" sz="2800" dirty="0"/>
          </a:p>
          <a:p>
            <a:pPr marL="812800" indent="-812800" fontAlgn="auto">
              <a:lnSpc>
                <a:spcPct val="150000"/>
              </a:lnSpc>
              <a:spcBef>
                <a:spcPts val="0"/>
              </a:spcBef>
              <a:buNone/>
            </a:pPr>
            <a:r>
              <a:rPr lang="zh-CN" altLang="en-US" sz="2800" dirty="0">
                <a:sym typeface="+mn-ea"/>
              </a:rPr>
              <a:t>	</a:t>
            </a:r>
            <a:r>
              <a:rPr lang="en-US" altLang="zh-CN" sz="2800">
                <a:sym typeface="+mn-ea"/>
              </a:rPr>
              <a:t>(1)</a:t>
            </a:r>
            <a:r>
              <a:rPr lang="zh-CN" altLang="en-US" sz="2800" dirty="0">
                <a:sym typeface="+mn-ea"/>
              </a:rPr>
              <a:t>使用等价式</a:t>
            </a:r>
            <a:endParaRPr lang="zh-CN" altLang="en-US" sz="2800" dirty="0"/>
          </a:p>
          <a:p>
            <a:pPr marL="812800" indent="-812800" fontAlgn="auto">
              <a:lnSpc>
                <a:spcPct val="150000"/>
              </a:lnSpc>
              <a:spcBef>
                <a:spcPts val="0"/>
              </a:spcBef>
              <a:buNone/>
            </a:pPr>
            <a:r>
              <a:rPr lang="zh-CN" altLang="en-US" sz="2800" dirty="0">
                <a:sym typeface="+mn-ea"/>
              </a:rPr>
              <a:t>　　　　</a:t>
            </a:r>
            <a:r>
              <a:rPr lang="en-US" altLang="zh-CN" sz="2800" i="1">
                <a:sym typeface="+mn-ea"/>
              </a:rPr>
              <a:t>A </a:t>
            </a:r>
            <a:r>
              <a:rPr lang="en-US" altLang="zh-CN" sz="2800">
                <a:sym typeface="Symbol" panose="05050102010706020507" pitchFamily="18" charset="2"/>
              </a:rPr>
              <a:t></a:t>
            </a:r>
            <a:r>
              <a:rPr lang="en-US" altLang="zh-CN" sz="2800" i="1">
                <a:sym typeface="+mn-ea"/>
              </a:rPr>
              <a:t> B</a:t>
            </a:r>
            <a:r>
              <a:rPr lang="zh-CN" altLang="en-US" sz="2800" dirty="0">
                <a:sym typeface="+mn-ea"/>
              </a:rPr>
              <a:t>＝</a:t>
            </a:r>
            <a:r>
              <a:rPr lang="en-US" altLang="zh-CN" sz="2800">
                <a:sym typeface="+mn-ea"/>
              </a:rPr>
              <a:t>(</a:t>
            </a:r>
            <a:r>
              <a:rPr lang="en-US" altLang="zh-CN" sz="2800" i="1">
                <a:sym typeface="+mn-ea"/>
              </a:rPr>
              <a:t>A</a:t>
            </a:r>
            <a:r>
              <a:rPr lang="en-US" altLang="zh-CN" sz="2800">
                <a:sym typeface="+mn-ea"/>
              </a:rPr>
              <a:t>→</a:t>
            </a:r>
            <a:r>
              <a:rPr lang="en-US" altLang="zh-CN" sz="2800" i="1">
                <a:sym typeface="+mn-ea"/>
              </a:rPr>
              <a:t>B</a:t>
            </a:r>
            <a:r>
              <a:rPr lang="en-US" altLang="zh-CN" sz="2800">
                <a:sym typeface="+mn-ea"/>
              </a:rPr>
              <a:t>)∧(</a:t>
            </a:r>
            <a:r>
              <a:rPr lang="en-US" altLang="zh-CN" sz="2800" i="1">
                <a:sym typeface="+mn-ea"/>
              </a:rPr>
              <a:t>B</a:t>
            </a:r>
            <a:r>
              <a:rPr lang="en-US" altLang="zh-CN" sz="2800">
                <a:sym typeface="+mn-ea"/>
              </a:rPr>
              <a:t>→</a:t>
            </a:r>
            <a:r>
              <a:rPr lang="en-US" altLang="zh-CN" sz="2800" i="1">
                <a:sym typeface="+mn-ea"/>
              </a:rPr>
              <a:t>A</a:t>
            </a:r>
            <a:r>
              <a:rPr lang="en-US" altLang="zh-CN" sz="2800">
                <a:sym typeface="+mn-ea"/>
              </a:rPr>
              <a:t>),  </a:t>
            </a:r>
            <a:r>
              <a:rPr lang="en-US" altLang="zh-CN" sz="2800" i="1">
                <a:sym typeface="+mn-ea"/>
              </a:rPr>
              <a:t>A</a:t>
            </a:r>
            <a:r>
              <a:rPr lang="en-US" altLang="zh-CN" sz="2800">
                <a:sym typeface="+mn-ea"/>
              </a:rPr>
              <a:t>→</a:t>
            </a:r>
            <a:r>
              <a:rPr lang="en-US" altLang="zh-CN" sz="2800" i="1">
                <a:sym typeface="+mn-ea"/>
              </a:rPr>
              <a:t>B</a:t>
            </a:r>
            <a:r>
              <a:rPr lang="zh-CN" altLang="en-US" sz="2800" dirty="0">
                <a:sym typeface="+mn-ea"/>
              </a:rPr>
              <a:t>＝</a:t>
            </a:r>
            <a:r>
              <a:rPr lang="zh-CN" altLang="en-US" sz="2800" dirty="0">
                <a:latin typeface="Times New Roman" panose="02020603050405020304" pitchFamily="18" charset="0"/>
                <a:sym typeface="Symbol" panose="05050102010706020507" pitchFamily="18" charset="2"/>
              </a:rPr>
              <a:t></a:t>
            </a:r>
            <a:r>
              <a:rPr lang="en-US" altLang="zh-CN" sz="2800" i="1">
                <a:sym typeface="+mn-ea"/>
              </a:rPr>
              <a:t>A</a:t>
            </a:r>
            <a:r>
              <a:rPr lang="en-US" altLang="zh-CN" sz="2800">
                <a:sym typeface="+mn-ea"/>
              </a:rPr>
              <a:t>∨</a:t>
            </a:r>
            <a:r>
              <a:rPr lang="en-US" altLang="zh-CN" sz="2800" i="1">
                <a:sym typeface="+mn-ea"/>
              </a:rPr>
              <a:t>B</a:t>
            </a:r>
            <a:endParaRPr lang="en-US" altLang="zh-CN" sz="2800"/>
          </a:p>
          <a:p>
            <a:pPr marL="812800" indent="-812800" fontAlgn="auto">
              <a:lnSpc>
                <a:spcPct val="150000"/>
              </a:lnSpc>
              <a:spcBef>
                <a:spcPts val="0"/>
              </a:spcBef>
              <a:buNone/>
            </a:pPr>
            <a:r>
              <a:rPr lang="zh-CN" altLang="en-US" sz="2800" dirty="0">
                <a:sym typeface="+mn-ea"/>
              </a:rPr>
              <a:t>		去除→与</a:t>
            </a:r>
            <a:r>
              <a:rPr lang="en-US" altLang="zh-CN" sz="2800">
                <a:sym typeface="Symbol" panose="05050102010706020507" pitchFamily="18" charset="2"/>
              </a:rPr>
              <a:t></a:t>
            </a:r>
            <a:r>
              <a:rPr lang="zh-CN" altLang="en-US" sz="2800" dirty="0">
                <a:sym typeface="+mn-ea"/>
              </a:rPr>
              <a:t> ，</a:t>
            </a:r>
            <a:endParaRPr lang="zh-CN" altLang="en-US" sz="2800" dirty="0"/>
          </a:p>
          <a:p>
            <a:pPr marL="812800" indent="-812800" fontAlgn="auto">
              <a:lnSpc>
                <a:spcPct val="150000"/>
              </a:lnSpc>
              <a:spcBef>
                <a:spcPts val="0"/>
              </a:spcBef>
              <a:buNone/>
            </a:pPr>
            <a:r>
              <a:rPr lang="en-US" altLang="zh-CN" sz="2800">
                <a:sym typeface="+mn-ea"/>
              </a:rPr>
              <a:t>	(2)</a:t>
            </a:r>
            <a:r>
              <a:rPr lang="zh-CN" altLang="en-US" sz="2800" dirty="0">
                <a:sym typeface="+mn-ea"/>
              </a:rPr>
              <a:t>使用</a:t>
            </a:r>
            <a:r>
              <a:rPr lang="en-US" altLang="zh-CN" sz="2800">
                <a:sym typeface="+mn-ea"/>
              </a:rPr>
              <a:t>Morgan</a:t>
            </a:r>
            <a:r>
              <a:rPr lang="zh-CN" altLang="en-US" sz="2800" dirty="0">
                <a:sym typeface="+mn-ea"/>
              </a:rPr>
              <a:t>律和双重否定律及量词否定型等价式将 </a:t>
            </a:r>
            <a:r>
              <a:rPr lang="zh-CN" altLang="en-US" sz="2800" dirty="0">
                <a:sym typeface="Symbol" panose="05050102010706020507" pitchFamily="18" charset="2"/>
              </a:rPr>
              <a:t></a:t>
            </a:r>
            <a:r>
              <a:rPr lang="zh-CN" altLang="en-US" sz="2800" dirty="0">
                <a:sym typeface="+mn-ea"/>
              </a:rPr>
              <a:t> 放在原子公式之前．</a:t>
            </a:r>
            <a:endParaRPr lang="zh-CN" altLang="en-US" sz="2800" dirty="0"/>
          </a:p>
          <a:p>
            <a:pPr marL="812800" indent="-812800" fontAlgn="auto">
              <a:lnSpc>
                <a:spcPct val="150000"/>
              </a:lnSpc>
              <a:spcBef>
                <a:spcPts val="0"/>
              </a:spcBef>
              <a:buNone/>
            </a:pPr>
            <a:r>
              <a:rPr lang="en-US" altLang="zh-CN" sz="2800">
                <a:sym typeface="+mn-ea"/>
              </a:rPr>
              <a:t>	(3)</a:t>
            </a:r>
            <a:r>
              <a:rPr lang="zh-CN" altLang="en-US" sz="2800" dirty="0">
                <a:sym typeface="+mn-ea"/>
              </a:rPr>
              <a:t>利用量词分配等价式，将所有量词提到公式前面</a:t>
            </a:r>
            <a:r>
              <a:rPr lang="en-US" altLang="zh-CN" sz="2800">
                <a:sym typeface="+mn-ea"/>
              </a:rPr>
              <a:t>(</a:t>
            </a:r>
            <a:r>
              <a:rPr lang="zh-CN" altLang="en-US" sz="2800" dirty="0">
                <a:sym typeface="+mn-ea"/>
              </a:rPr>
              <a:t>必要时换名</a:t>
            </a:r>
            <a:r>
              <a:rPr lang="en-US" altLang="zh-CN" sz="2800">
                <a:sym typeface="+mn-ea"/>
              </a:rPr>
              <a:t>)</a:t>
            </a:r>
            <a:r>
              <a:rPr lang="zh-CN" altLang="en-US" sz="2800" dirty="0">
                <a:sym typeface="+mn-ea"/>
              </a:rPr>
              <a:t>．</a:t>
            </a:r>
            <a:endParaRPr lang="en-US" altLang="zh-CN" sz="280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07645" y="981710"/>
            <a:ext cx="8930640" cy="1024890"/>
          </a:xfrm>
          <a:prstGeom prst="rect">
            <a:avLst/>
          </a:prstGeom>
        </p:spPr>
      </p:pic>
      <p:pic>
        <p:nvPicPr>
          <p:cNvPr id="4" name="图片 3"/>
          <p:cNvPicPr>
            <a:picLocks noChangeAspect="1"/>
          </p:cNvPicPr>
          <p:nvPr/>
        </p:nvPicPr>
        <p:blipFill>
          <a:blip r:embed="rId3"/>
          <a:stretch>
            <a:fillRect/>
          </a:stretch>
        </p:blipFill>
        <p:spPr>
          <a:xfrm>
            <a:off x="280670" y="2074545"/>
            <a:ext cx="6628765" cy="45339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04800" y="1109345"/>
            <a:ext cx="7330440" cy="5198110"/>
          </a:xfrm>
          <a:prstGeom prst="rect">
            <a:avLst/>
          </a:prstGeo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43535" y="1091565"/>
            <a:ext cx="8628380" cy="4177665"/>
          </a:xfrm>
          <a:prstGeom prst="rect">
            <a:avLst/>
          </a:prstGeo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07645" y="948055"/>
            <a:ext cx="11788140" cy="536575"/>
          </a:xfrm>
          <a:prstGeom prst="rect">
            <a:avLst/>
          </a:prstGeom>
        </p:spPr>
      </p:pic>
      <p:pic>
        <p:nvPicPr>
          <p:cNvPr id="4" name="图片 3"/>
          <p:cNvPicPr>
            <a:picLocks noChangeAspect="1"/>
          </p:cNvPicPr>
          <p:nvPr/>
        </p:nvPicPr>
        <p:blipFill>
          <a:blip r:embed="rId3"/>
          <a:stretch>
            <a:fillRect/>
          </a:stretch>
        </p:blipFill>
        <p:spPr>
          <a:xfrm>
            <a:off x="464820" y="1990090"/>
            <a:ext cx="10751185" cy="3455670"/>
          </a:xfrm>
          <a:prstGeom prst="rect">
            <a:avLst/>
          </a:prstGeom>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sz="2800">
                <a:latin typeface="微软雅黑" panose="020B0503020204020204" charset="-122"/>
                <a:ea typeface="微软雅黑" panose="020B0503020204020204" charset="-122"/>
                <a:cs typeface="微软雅黑" panose="020B0503020204020204" charset="-122"/>
                <a:sym typeface="+mn-ea"/>
              </a:rPr>
              <a:t>前束合(析)取范式的优点在于它的量词全部集中在公式的首部，公式的其余部分实际上是一个命题演算公式，这就为谓词公式提供了一种规范的形式，从而将公式形式的范围缩小，给研究工作提供了一定的方便。</a:t>
            </a:r>
            <a:endParaRPr sz="280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sz="2800">
                <a:latin typeface="微软雅黑" panose="020B0503020204020204" charset="-122"/>
                <a:ea typeface="微软雅黑" panose="020B0503020204020204" charset="-122"/>
                <a:cs typeface="微软雅黑" panose="020B0503020204020204" charset="-122"/>
                <a:sym typeface="+mn-ea"/>
              </a:rPr>
              <a:t>但前束范式的不足之处是首标中比较杂乱无章，全称量词与存在量词无一定的排列规则。</a:t>
            </a:r>
            <a:endParaRPr sz="280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sz="280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sz="2800">
                <a:latin typeface="微软雅黑" panose="020B0503020204020204" charset="-122"/>
                <a:ea typeface="微软雅黑" panose="020B0503020204020204" charset="-122"/>
                <a:cs typeface="微软雅黑" panose="020B0503020204020204" charset="-122"/>
                <a:sym typeface="+mn-ea"/>
              </a:rPr>
              <a:t>首标中没有存在量词的前束范式，这个前束范式就称为A的</a:t>
            </a:r>
            <a:r>
              <a:rPr sz="2800" b="1">
                <a:solidFill>
                  <a:srgbClr val="FF0000"/>
                </a:solidFill>
                <a:latin typeface="微软雅黑" panose="020B0503020204020204" charset="-122"/>
                <a:ea typeface="微软雅黑" panose="020B0503020204020204" charset="-122"/>
                <a:cs typeface="微软雅黑" panose="020B0503020204020204" charset="-122"/>
                <a:sym typeface="+mn-ea"/>
              </a:rPr>
              <a:t>Skolem范式</a:t>
            </a:r>
            <a:r>
              <a:rPr lang="zh-CN" sz="2800" b="1">
                <a:solidFill>
                  <a:srgbClr val="FF0000"/>
                </a:solidFill>
                <a:latin typeface="微软雅黑" panose="020B0503020204020204" charset="-122"/>
                <a:ea typeface="微软雅黑" panose="020B0503020204020204" charset="-122"/>
                <a:cs typeface="微软雅黑" panose="020B0503020204020204" charset="-122"/>
                <a:sym typeface="+mn-ea"/>
              </a:rPr>
              <a:t>（斯柯林范式）</a:t>
            </a:r>
            <a:r>
              <a:rPr sz="2800">
                <a:latin typeface="微软雅黑" panose="020B0503020204020204" charset="-122"/>
                <a:ea typeface="微软雅黑" panose="020B0503020204020204" charset="-122"/>
                <a:cs typeface="微软雅黑" panose="020B0503020204020204" charset="-122"/>
                <a:sym typeface="+mn-ea"/>
              </a:rPr>
              <a:t>．</a:t>
            </a:r>
            <a:endParaRPr sz="280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sz="2800">
                <a:latin typeface="微软雅黑" panose="020B0503020204020204" charset="-122"/>
                <a:ea typeface="微软雅黑" panose="020B0503020204020204" charset="-122"/>
                <a:cs typeface="微软雅黑" panose="020B0503020204020204" charset="-122"/>
                <a:sym typeface="+mn-ea"/>
              </a:rPr>
              <a:t>每个谓词公式A均可以变换为与它等值的斯柯林范式</a:t>
            </a:r>
            <a:r>
              <a:rPr lang="zh-CN" sz="2800">
                <a:latin typeface="微软雅黑" panose="020B0503020204020204" charset="-122"/>
                <a:ea typeface="微软雅黑" panose="020B0503020204020204" charset="-122"/>
                <a:cs typeface="微软雅黑" panose="020B0503020204020204" charset="-122"/>
                <a:sym typeface="+mn-ea"/>
              </a:rPr>
              <a:t>。</a:t>
            </a:r>
            <a:endParaRPr sz="280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b="1" dirty="0" smtClean="0">
                <a:latin typeface="微软雅黑" panose="020B0503020204020204" charset="-122"/>
                <a:ea typeface="微软雅黑" panose="020B0503020204020204" charset="-122"/>
                <a:cs typeface="微软雅黑" panose="020B0503020204020204" charset="-122"/>
                <a:sym typeface="+mn-ea"/>
              </a:rPr>
              <a:t>定理２</a:t>
            </a:r>
            <a:r>
              <a:rPr lang="zh-CN" altLang="en-US" sz="2800" dirty="0" smtClean="0">
                <a:latin typeface="微软雅黑" panose="020B0503020204020204" charset="-122"/>
                <a:ea typeface="微软雅黑" panose="020B0503020204020204" charset="-122"/>
                <a:cs typeface="微软雅黑" panose="020B0503020204020204" charset="-122"/>
                <a:sym typeface="+mn-ea"/>
              </a:rPr>
              <a:t>　公式A永假当且仅当其Skolem范式永假．</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80670" y="902335"/>
            <a:ext cx="8454390" cy="1033145"/>
          </a:xfrm>
          <a:prstGeom prst="rect">
            <a:avLst/>
          </a:prstGeom>
        </p:spPr>
      </p:pic>
      <p:pic>
        <p:nvPicPr>
          <p:cNvPr id="4" name="图片 3"/>
          <p:cNvPicPr>
            <a:picLocks noChangeAspect="1"/>
          </p:cNvPicPr>
          <p:nvPr/>
        </p:nvPicPr>
        <p:blipFill>
          <a:blip r:embed="rId3"/>
          <a:stretch>
            <a:fillRect/>
          </a:stretch>
        </p:blipFill>
        <p:spPr>
          <a:xfrm>
            <a:off x="280670" y="2000885"/>
            <a:ext cx="7958455" cy="3213735"/>
          </a:xfrm>
          <a:prstGeom prst="rect">
            <a:avLst/>
          </a:prstGeom>
        </p:spPr>
      </p:pic>
      <p:pic>
        <p:nvPicPr>
          <p:cNvPr id="5" name="图片 4"/>
          <p:cNvPicPr>
            <a:picLocks noChangeAspect="1"/>
          </p:cNvPicPr>
          <p:nvPr/>
        </p:nvPicPr>
        <p:blipFill>
          <a:blip r:embed="rId4"/>
          <a:stretch>
            <a:fillRect/>
          </a:stretch>
        </p:blipFill>
        <p:spPr>
          <a:xfrm>
            <a:off x="280670" y="5429885"/>
            <a:ext cx="8128635" cy="1132205"/>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谓词中引入个体变元后，谓词便具有命题的“形式” </a:t>
            </a:r>
            <a:endParaRPr lang="zh-CN" altLang="en-US" sz="2800" dirty="0"/>
          </a:p>
          <a:p>
            <a:pPr fontAlgn="auto">
              <a:lnSpc>
                <a:spcPct val="150000"/>
              </a:lnSpc>
              <a:spcBef>
                <a:spcPts val="0"/>
              </a:spcBef>
              <a:buFont typeface="Wingdings" panose="05000000000000000000" charset="0"/>
              <a:buChar char="Ø"/>
            </a:pPr>
            <a:endParaRPr lang="zh-CN" altLang="en-US" sz="2800" dirty="0"/>
          </a:p>
          <a:p>
            <a:pPr fontAlgn="auto">
              <a:lnSpc>
                <a:spcPct val="150000"/>
              </a:lnSpc>
              <a:spcBef>
                <a:spcPts val="0"/>
              </a:spcBef>
              <a:buFont typeface="Wingdings" panose="05000000000000000000" charset="0"/>
              <a:buChar char="Ø"/>
            </a:pPr>
            <a:r>
              <a:rPr lang="zh-CN" altLang="en-US" sz="2800" dirty="0">
                <a:sym typeface="+mn-ea"/>
              </a:rPr>
              <a:t>“</a:t>
            </a:r>
            <a:r>
              <a:rPr lang="en-US" altLang="zh-CN" sz="2800" i="1">
                <a:sym typeface="+mn-ea"/>
              </a:rPr>
              <a:t>x</a:t>
            </a:r>
            <a:r>
              <a:rPr lang="zh-CN" altLang="en-US" sz="2800" dirty="0">
                <a:sym typeface="+mn-ea"/>
              </a:rPr>
              <a:t>是学生” </a:t>
            </a:r>
            <a:endParaRPr lang="zh-CN" altLang="en-US" sz="2800" dirty="0"/>
          </a:p>
          <a:p>
            <a:pPr fontAlgn="auto">
              <a:lnSpc>
                <a:spcPct val="150000"/>
              </a:lnSpc>
              <a:spcBef>
                <a:spcPts val="0"/>
              </a:spcBef>
              <a:buFont typeface="Wingdings" panose="05000000000000000000" charset="0"/>
              <a:buChar char="Ø"/>
            </a:pPr>
            <a:endParaRPr lang="zh-CN" altLang="en-US" sz="2800" dirty="0"/>
          </a:p>
          <a:p>
            <a:pPr fontAlgn="auto">
              <a:lnSpc>
                <a:spcPct val="150000"/>
              </a:lnSpc>
              <a:spcBef>
                <a:spcPts val="0"/>
              </a:spcBef>
              <a:buFont typeface="Wingdings" panose="05000000000000000000" charset="0"/>
              <a:buChar char="Ø"/>
            </a:pPr>
            <a:r>
              <a:rPr lang="zh-CN" altLang="en-US" sz="2800" dirty="0">
                <a:sym typeface="+mn-ea"/>
              </a:rPr>
              <a:t>用具体的个体去代换谓词中的个体变元，便得到一个命题 </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07645" y="843280"/>
            <a:ext cx="8290560" cy="1238250"/>
          </a:xfrm>
          <a:prstGeom prst="rect">
            <a:avLst/>
          </a:prstGeom>
        </p:spPr>
      </p:pic>
      <p:pic>
        <p:nvPicPr>
          <p:cNvPr id="4" name="图片 3"/>
          <p:cNvPicPr>
            <a:picLocks noChangeAspect="1"/>
          </p:cNvPicPr>
          <p:nvPr/>
        </p:nvPicPr>
        <p:blipFill>
          <a:blip r:embed="rId3"/>
          <a:stretch>
            <a:fillRect/>
          </a:stretch>
        </p:blipFill>
        <p:spPr>
          <a:xfrm>
            <a:off x="207645" y="2400300"/>
            <a:ext cx="6718300" cy="3897630"/>
          </a:xfrm>
          <a:prstGeom prst="rect">
            <a:avLst/>
          </a:prstGeom>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等价与范式</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sz="3600" b="1">
                <a:latin typeface="微软雅黑" panose="020B0503020204020204" charset="-122"/>
                <a:ea typeface="微软雅黑" panose="020B0503020204020204" charset="-122"/>
                <a:cs typeface="微软雅黑" panose="020B0503020204020204" charset="-122"/>
                <a:sym typeface="+mn-ea"/>
              </a:rPr>
              <a:t>习题 三 1, 2</a:t>
            </a:r>
            <a:endParaRPr sz="3600" b="1">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§3</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4866545" y="687037"/>
            <a:ext cx="5179060" cy="532190"/>
            <a:chOff x="5689600" y="1501170"/>
            <a:chExt cx="5179060" cy="532190"/>
          </a:xfrm>
        </p:grpSpPr>
        <p:sp>
          <p:nvSpPr>
            <p:cNvPr id="32" name="平行四边形 31"/>
            <p:cNvSpPr/>
            <p:nvPr>
              <p:custDataLst>
                <p:tags r:id="rId2"/>
              </p:custDataLst>
            </p:nvPr>
          </p:nvSpPr>
          <p:spPr>
            <a:xfrm>
              <a:off x="6375400" y="1820459"/>
              <a:ext cx="3963736"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4" name="平行四边形 3"/>
            <p:cNvSpPr/>
            <p:nvPr>
              <p:custDataLst>
                <p:tags r:id="rId3"/>
              </p:custDataLst>
            </p:nvPr>
          </p:nvSpPr>
          <p:spPr>
            <a:xfrm>
              <a:off x="5689600" y="155197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r>
                <a:rPr lang="en-US" altLang="zh-CN" sz="2400" b="1" dirty="0">
                  <a:solidFill>
                    <a:schemeClr val="tx1"/>
                  </a:solidFill>
                  <a:latin typeface="Times New Roman" panose="02020603050405020304" pitchFamily="18" charset="0"/>
                  <a:cs typeface="Times New Roman" panose="02020603050405020304" pitchFamily="18" charset="0"/>
                </a:rPr>
                <a:t>01</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5" name="文本框 4"/>
            <p:cNvSpPr txBox="1"/>
            <p:nvPr>
              <p:custDataLst>
                <p:tags r:id="rId4"/>
              </p:custDataLst>
            </p:nvPr>
          </p:nvSpPr>
          <p:spPr>
            <a:xfrm>
              <a:off x="6572250" y="1501170"/>
              <a:ext cx="4296410" cy="521970"/>
            </a:xfrm>
            <a:prstGeom prst="rect">
              <a:avLst/>
            </a:prstGeom>
            <a:noFill/>
          </p:spPr>
          <p:txBody>
            <a:bodyPr wrap="square" rtlCol="0">
              <a:spAutoFit/>
            </a:bodyPr>
            <a:lstStyle/>
            <a:p>
              <a:r>
                <a:rPr lang="zh-CN" altLang="en-US" sz="2800" b="1" dirty="0">
                  <a:solidFill>
                    <a:schemeClr val="tx1"/>
                  </a:solidFill>
                  <a:latin typeface="微软雅黑" panose="020B0503020204020204" charset="-122"/>
                  <a:ea typeface="微软雅黑" panose="020B0503020204020204" charset="-122"/>
                </a:rPr>
                <a:t>谓词与量词</a:t>
              </a:r>
              <a:endParaRPr lang="zh-CN" altLang="en-US" sz="2800" b="1" dirty="0">
                <a:solidFill>
                  <a:schemeClr val="tx1"/>
                </a:solidFill>
                <a:latin typeface="微软雅黑" panose="020B0503020204020204" charset="-122"/>
                <a:ea typeface="微软雅黑" panose="020B0503020204020204" charset="-122"/>
              </a:endParaRPr>
            </a:p>
          </p:txBody>
        </p:sp>
      </p:grpSp>
      <p:grpSp>
        <p:nvGrpSpPr>
          <p:cNvPr id="16" name="组合 15"/>
          <p:cNvGrpSpPr/>
          <p:nvPr>
            <p:custDataLst>
              <p:tags r:id="rId5"/>
            </p:custDataLst>
          </p:nvPr>
        </p:nvGrpSpPr>
        <p:grpSpPr>
          <a:xfrm>
            <a:off x="4866545" y="2199667"/>
            <a:ext cx="4878071" cy="549275"/>
            <a:chOff x="5689600" y="2273300"/>
            <a:chExt cx="4710116" cy="549489"/>
          </a:xfrm>
        </p:grpSpPr>
        <p:sp>
          <p:nvSpPr>
            <p:cNvPr id="33" name="平行四边形 32"/>
            <p:cNvSpPr/>
            <p:nvPr>
              <p:custDataLst>
                <p:tags r:id="rId6"/>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5689600" y="2273300"/>
              <a:ext cx="4710116" cy="522173"/>
              <a:chOff x="5689600" y="2273300"/>
              <a:chExt cx="4710116" cy="522173"/>
            </a:xfrm>
          </p:grpSpPr>
          <p:sp>
            <p:nvSpPr>
              <p:cNvPr id="18" name="平行四边形 17"/>
              <p:cNvSpPr/>
              <p:nvPr>
                <p:custDataLst>
                  <p:tags r:id="rId7"/>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02</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19" name="文本框 18"/>
              <p:cNvSpPr txBox="1"/>
              <p:nvPr>
                <p:custDataLst>
                  <p:tags r:id="rId8"/>
                </p:custDataLst>
              </p:nvPr>
            </p:nvSpPr>
            <p:spPr>
              <a:xfrm>
                <a:off x="6572517" y="2273300"/>
                <a:ext cx="3827199" cy="522173"/>
              </a:xfrm>
              <a:prstGeom prst="rect">
                <a:avLst/>
              </a:prstGeom>
              <a:noFill/>
            </p:spPr>
            <p:txBody>
              <a:bodyPr wrap="square" rtlCol="0">
                <a:spAutoFit/>
              </a:bodyPr>
              <a:lstStyle/>
              <a:p>
                <a:r>
                  <a:rPr lang="zh-CN" altLang="en-US" sz="2800" b="1" dirty="0">
                    <a:solidFill>
                      <a:schemeClr val="tx1"/>
                    </a:solidFill>
                    <a:latin typeface="微软雅黑" panose="020B0503020204020204" charset="-122"/>
                    <a:ea typeface="微软雅黑" panose="020B0503020204020204" charset="-122"/>
                  </a:rPr>
                  <a:t>合式公式</a:t>
                </a:r>
                <a:endParaRPr lang="zh-CN" altLang="en-US" sz="2800" b="1" dirty="0">
                  <a:solidFill>
                    <a:schemeClr val="tx1"/>
                  </a:solidFill>
                  <a:latin typeface="微软雅黑" panose="020B0503020204020204" charset="-122"/>
                  <a:ea typeface="微软雅黑" panose="020B0503020204020204" charset="-122"/>
                </a:endParaRPr>
              </a:p>
            </p:txBody>
          </p:sp>
        </p:grpSp>
      </p:grpSp>
      <p:grpSp>
        <p:nvGrpSpPr>
          <p:cNvPr id="2" name="组合 1"/>
          <p:cNvGrpSpPr/>
          <p:nvPr>
            <p:custDataLst>
              <p:tags r:id="rId9"/>
            </p:custDataLst>
          </p:nvPr>
        </p:nvGrpSpPr>
        <p:grpSpPr>
          <a:xfrm>
            <a:off x="4866545" y="3729382"/>
            <a:ext cx="4878071" cy="549275"/>
            <a:chOff x="5689600" y="2273300"/>
            <a:chExt cx="4710116" cy="549489"/>
          </a:xfrm>
        </p:grpSpPr>
        <p:sp>
          <p:nvSpPr>
            <p:cNvPr id="6" name="平行四边形 5"/>
            <p:cNvSpPr/>
            <p:nvPr>
              <p:custDataLst>
                <p:tags r:id="rId10"/>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7" name="组合 6"/>
            <p:cNvGrpSpPr/>
            <p:nvPr/>
          </p:nvGrpSpPr>
          <p:grpSpPr>
            <a:xfrm>
              <a:off x="5689600" y="2273300"/>
              <a:ext cx="4710116" cy="522173"/>
              <a:chOff x="5689600" y="2273300"/>
              <a:chExt cx="4710116" cy="522173"/>
            </a:xfrm>
          </p:grpSpPr>
          <p:sp>
            <p:nvSpPr>
              <p:cNvPr id="8" name="平行四边形 7"/>
              <p:cNvSpPr/>
              <p:nvPr>
                <p:custDataLst>
                  <p:tags r:id="rId11"/>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p>
                <a:pPr algn="ctr"/>
                <a:r>
                  <a:rPr lang="en-US" altLang="zh-CN" sz="2400" b="1" dirty="0">
                    <a:solidFill>
                      <a:schemeClr val="tx1"/>
                    </a:solidFill>
                    <a:latin typeface="Times New Roman" panose="02020603050405020304" pitchFamily="18" charset="0"/>
                    <a:cs typeface="Times New Roman" panose="02020603050405020304" pitchFamily="18" charset="0"/>
                  </a:rPr>
                  <a:t>03</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9" name="文本框 8"/>
              <p:cNvSpPr txBox="1"/>
              <p:nvPr>
                <p:custDataLst>
                  <p:tags r:id="rId12"/>
                </p:custDataLst>
              </p:nvPr>
            </p:nvSpPr>
            <p:spPr>
              <a:xfrm>
                <a:off x="6572517" y="2273300"/>
                <a:ext cx="3827199" cy="522173"/>
              </a:xfrm>
              <a:prstGeom prst="rect">
                <a:avLst/>
              </a:prstGeom>
              <a:noFill/>
            </p:spPr>
            <p:txBody>
              <a:bodyPr wrap="square" rtlCol="0">
                <a:spAutoFit/>
              </a:bodyPr>
              <a:p>
                <a:r>
                  <a:rPr lang="zh-CN" altLang="en-US" sz="2800" b="1" dirty="0">
                    <a:solidFill>
                      <a:schemeClr val="tx1"/>
                    </a:solidFill>
                    <a:latin typeface="微软雅黑" panose="020B0503020204020204" charset="-122"/>
                    <a:ea typeface="微软雅黑" panose="020B0503020204020204" charset="-122"/>
                  </a:rPr>
                  <a:t>等价与范式</a:t>
                </a:r>
                <a:endParaRPr lang="zh-CN" altLang="en-US" sz="2800" b="1" dirty="0">
                  <a:solidFill>
                    <a:schemeClr val="tx1"/>
                  </a:solidFill>
                  <a:latin typeface="微软雅黑" panose="020B0503020204020204" charset="-122"/>
                  <a:ea typeface="微软雅黑" panose="020B0503020204020204" charset="-122"/>
                </a:endParaRPr>
              </a:p>
            </p:txBody>
          </p:sp>
        </p:grpSp>
      </p:grpSp>
      <p:grpSp>
        <p:nvGrpSpPr>
          <p:cNvPr id="13" name="组合 12"/>
          <p:cNvGrpSpPr/>
          <p:nvPr>
            <p:custDataLst>
              <p:tags r:id="rId13"/>
            </p:custDataLst>
          </p:nvPr>
        </p:nvGrpSpPr>
        <p:grpSpPr>
          <a:xfrm>
            <a:off x="4866545" y="5259097"/>
            <a:ext cx="4878071" cy="549275"/>
            <a:chOff x="5689600" y="2273300"/>
            <a:chExt cx="4710116" cy="549489"/>
          </a:xfrm>
        </p:grpSpPr>
        <p:sp>
          <p:nvSpPr>
            <p:cNvPr id="14" name="平行四边形 13"/>
            <p:cNvSpPr/>
            <p:nvPr>
              <p:custDataLst>
                <p:tags r:id="rId14"/>
              </p:custDataLst>
            </p:nvPr>
          </p:nvSpPr>
          <p:spPr>
            <a:xfrm>
              <a:off x="6375400" y="2609888"/>
              <a:ext cx="3803650" cy="212901"/>
            </a:xfrm>
            <a:prstGeom prst="parallelogram">
              <a:avLst>
                <a:gd name="adj" fmla="val 31818"/>
              </a:avLst>
            </a:prstGeom>
            <a:gradFill flip="none" rotWithShape="1">
              <a:gsLst>
                <a:gs pos="0">
                  <a:schemeClr val="bg1">
                    <a:lumMod val="85000"/>
                    <a:alpha val="0"/>
                  </a:schemeClr>
                </a:gs>
                <a:gs pos="100000">
                  <a:schemeClr val="bg1">
                    <a:lumMod val="85000"/>
                  </a:schemeClr>
                </a:gs>
              </a:gsLst>
              <a:lin ang="10800000" scaled="0"/>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p>
              <a:pPr algn="ct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5689600" y="2273300"/>
              <a:ext cx="4710116" cy="522173"/>
              <a:chOff x="5689600" y="2273300"/>
              <a:chExt cx="4710116" cy="522173"/>
            </a:xfrm>
          </p:grpSpPr>
          <p:sp>
            <p:nvSpPr>
              <p:cNvPr id="17" name="平行四边形 16"/>
              <p:cNvSpPr/>
              <p:nvPr>
                <p:custDataLst>
                  <p:tags r:id="rId15"/>
                </p:custDataLst>
              </p:nvPr>
            </p:nvSpPr>
            <p:spPr>
              <a:xfrm>
                <a:off x="5689600" y="2324100"/>
                <a:ext cx="736600" cy="438150"/>
              </a:xfrm>
              <a:prstGeom prst="parallelogram">
                <a:avLst>
                  <a:gd name="adj" fmla="val 31818"/>
                </a:avLst>
              </a:prstGeom>
              <a:solidFill>
                <a:schemeClr val="bg1"/>
              </a:solidFill>
              <a:ln w="28575"/>
              <a:effectLst>
                <a:outerShdw dist="50800" dir="2700000" algn="tl" rotWithShape="0">
                  <a:srgbClr val="00C1CE"/>
                </a:out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p>
                <a:pPr algn="ctr"/>
                <a:r>
                  <a:rPr lang="en-US" altLang="zh-CN" sz="2400" b="1" dirty="0">
                    <a:solidFill>
                      <a:schemeClr val="tx1"/>
                    </a:solidFill>
                    <a:latin typeface="Times New Roman" panose="02020603050405020304" pitchFamily="18" charset="0"/>
                    <a:cs typeface="Times New Roman" panose="02020603050405020304" pitchFamily="18" charset="0"/>
                  </a:rPr>
                  <a:t>04</a:t>
                </a:r>
                <a:endParaRPr lang="en-US" altLang="zh-CN" sz="2400" b="1" dirty="0">
                  <a:solidFill>
                    <a:schemeClr val="tx1"/>
                  </a:solidFill>
                  <a:latin typeface="Times New Roman" panose="02020603050405020304" pitchFamily="18" charset="0"/>
                  <a:cs typeface="Times New Roman" panose="02020603050405020304" pitchFamily="18" charset="0"/>
                </a:endParaRPr>
              </a:p>
            </p:txBody>
          </p:sp>
          <p:sp>
            <p:nvSpPr>
              <p:cNvPr id="20" name="文本框 19"/>
              <p:cNvSpPr txBox="1"/>
              <p:nvPr>
                <p:custDataLst>
                  <p:tags r:id="rId16"/>
                </p:custDataLst>
              </p:nvPr>
            </p:nvSpPr>
            <p:spPr>
              <a:xfrm>
                <a:off x="6572517" y="2273300"/>
                <a:ext cx="3827199" cy="522173"/>
              </a:xfrm>
              <a:prstGeom prst="rect">
                <a:avLst/>
              </a:prstGeom>
              <a:noFill/>
            </p:spPr>
            <p:txBody>
              <a:bodyPr wrap="square" rtlCol="0">
                <a:spAutoFit/>
              </a:bodyPr>
              <a:p>
                <a:r>
                  <a:rPr lang="zh-CN" altLang="en-US" sz="2800" b="1" dirty="0">
                    <a:solidFill>
                      <a:srgbClr val="FF0000"/>
                    </a:solidFill>
                    <a:latin typeface="微软雅黑" panose="020B0503020204020204" charset="-122"/>
                    <a:ea typeface="微软雅黑" panose="020B0503020204020204" charset="-122"/>
                  </a:rPr>
                  <a:t>推理理论</a:t>
                </a:r>
                <a:endParaRPr lang="zh-CN" altLang="en-US" sz="2800" b="1" dirty="0">
                  <a:solidFill>
                    <a:srgbClr val="FF0000"/>
                  </a:solidFill>
                  <a:latin typeface="微软雅黑" panose="020B0503020204020204" charset="-122"/>
                  <a:ea typeface="微软雅黑" panose="020B0503020204020204" charset="-122"/>
                </a:endParaRPr>
              </a:p>
            </p:txBody>
          </p:sp>
        </p:grpSp>
      </p:grpSp>
      <p:sp>
        <p:nvSpPr>
          <p:cNvPr id="3" name="文本框 2"/>
          <p:cNvSpPr txBox="1"/>
          <p:nvPr/>
        </p:nvSpPr>
        <p:spPr>
          <a:xfrm>
            <a:off x="196850" y="2075180"/>
            <a:ext cx="4231640" cy="2546985"/>
          </a:xfrm>
          <a:prstGeom prst="rect">
            <a:avLst/>
          </a:prstGeom>
          <a:noFill/>
        </p:spPr>
        <p:txBody>
          <a:bodyPr wrap="square" rtlCol="0">
            <a:noAutofit/>
          </a:bodyPr>
          <a:lstStyle/>
          <a:p>
            <a:pPr algn="ctr"/>
            <a:r>
              <a:rPr lang="zh-CN" altLang="en-US" sz="5400" b="1" dirty="0">
                <a:solidFill>
                  <a:schemeClr val="tx1"/>
                </a:solidFill>
                <a:latin typeface="微软雅黑" panose="020B0503020204020204" charset="-122"/>
                <a:ea typeface="微软雅黑" panose="020B0503020204020204" charset="-122"/>
              </a:rPr>
              <a:t>第十五章</a:t>
            </a:r>
            <a:r>
              <a:rPr lang="en-US" altLang="zh-CN" sz="5400" b="1" dirty="0">
                <a:solidFill>
                  <a:schemeClr val="tx1"/>
                </a:solidFill>
                <a:latin typeface="微软雅黑" panose="020B0503020204020204" charset="-122"/>
                <a:ea typeface="微软雅黑" panose="020B0503020204020204" charset="-122"/>
              </a:rPr>
              <a:t> </a:t>
            </a:r>
            <a:endParaRPr lang="en-US" altLang="zh-CN" sz="5400" b="1" dirty="0">
              <a:solidFill>
                <a:schemeClr val="tx1"/>
              </a:solidFill>
              <a:latin typeface="微软雅黑" panose="020B0503020204020204" charset="-122"/>
              <a:ea typeface="微软雅黑" panose="020B0503020204020204" charset="-122"/>
            </a:endParaRPr>
          </a:p>
          <a:p>
            <a:pPr algn="ctr"/>
            <a:r>
              <a:rPr lang="zh-CN" sz="5400" b="1" dirty="0">
                <a:solidFill>
                  <a:schemeClr val="tx1"/>
                </a:solidFill>
                <a:latin typeface="微软雅黑" panose="020B0503020204020204" charset="-122"/>
                <a:ea typeface="微软雅黑" panose="020B0503020204020204" charset="-122"/>
              </a:rPr>
              <a:t>谓词逻辑</a:t>
            </a:r>
            <a:endParaRPr lang="zh-CN" sz="5400" b="1" dirty="0">
              <a:solidFill>
                <a:schemeClr val="tx1"/>
              </a:solidFill>
              <a:latin typeface="微软雅黑" panose="020B0503020204020204" charset="-122"/>
              <a:ea typeface="微软雅黑" panose="020B0503020204020204" charset="-122"/>
            </a:endParaRPr>
          </a:p>
        </p:txBody>
      </p:sp>
    </p:spTree>
  </p:cSld>
  <p:clrMapOvr>
    <a:masterClrMapping/>
  </p:clrMapOvr>
  <p:transition>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fontScale="90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b="1" dirty="0">
                <a:latin typeface="Times New Roman" panose="02020603050405020304" pitchFamily="18" charset="0"/>
                <a:sym typeface="+mn-ea"/>
              </a:rPr>
              <a:t>定义１</a:t>
            </a:r>
            <a:r>
              <a:rPr lang="zh-CN" altLang="en-US" sz="2800" dirty="0">
                <a:latin typeface="Times New Roman" panose="02020603050405020304" pitchFamily="18" charset="0"/>
                <a:sym typeface="+mn-ea"/>
              </a:rPr>
              <a:t>　设</a:t>
            </a:r>
            <a:r>
              <a:rPr lang="en-US" altLang="zh-CN" sz="2800" i="1">
                <a:latin typeface="Times New Roman" panose="02020603050405020304" pitchFamily="18" charset="0"/>
                <a:sym typeface="+mn-ea"/>
              </a:rPr>
              <a:t>A</a:t>
            </a:r>
            <a:r>
              <a:rPr lang="zh-CN" altLang="en-US" sz="2800" dirty="0">
                <a:latin typeface="Times New Roman" panose="02020603050405020304" pitchFamily="18" charset="0"/>
                <a:sym typeface="+mn-ea"/>
              </a:rPr>
              <a:t>，</a:t>
            </a:r>
            <a:r>
              <a:rPr lang="en-US" altLang="zh-CN" sz="2800" i="1">
                <a:latin typeface="Times New Roman" panose="02020603050405020304" pitchFamily="18" charset="0"/>
                <a:sym typeface="+mn-ea"/>
              </a:rPr>
              <a:t>B</a:t>
            </a:r>
            <a:r>
              <a:rPr lang="zh-CN" altLang="en-US" sz="2800" dirty="0">
                <a:latin typeface="Times New Roman" panose="02020603050405020304" pitchFamily="18" charset="0"/>
                <a:sym typeface="+mn-ea"/>
              </a:rPr>
              <a:t>是两个公式，如果对任意解释</a:t>
            </a:r>
            <a:r>
              <a:rPr lang="en-US" altLang="zh-CN" sz="2800" i="1">
                <a:latin typeface="Times New Roman" panose="02020603050405020304" pitchFamily="18" charset="0"/>
                <a:sym typeface="+mn-ea"/>
              </a:rPr>
              <a:t>I</a:t>
            </a:r>
            <a:r>
              <a:rPr lang="zh-CN" altLang="en-US" sz="2800" dirty="0">
                <a:latin typeface="Times New Roman" panose="02020603050405020304" pitchFamily="18" charset="0"/>
                <a:sym typeface="+mn-ea"/>
              </a:rPr>
              <a:t>及赋值</a:t>
            </a:r>
            <a:r>
              <a:rPr lang="en-US" altLang="zh-CN" sz="2800" i="1">
                <a:latin typeface="Times New Roman" panose="02020603050405020304" pitchFamily="18" charset="0"/>
                <a:sym typeface="+mn-ea"/>
              </a:rPr>
              <a:t>v</a:t>
            </a:r>
            <a:r>
              <a:rPr lang="zh-CN" altLang="en-US" sz="2800" dirty="0">
                <a:latin typeface="Times New Roman" panose="02020603050405020304" pitchFamily="18" charset="0"/>
                <a:sym typeface="+mn-ea"/>
              </a:rPr>
              <a:t>，当</a:t>
            </a:r>
            <a:r>
              <a:rPr lang="en-US" altLang="zh-CN" sz="2800" i="1">
                <a:latin typeface="Times New Roman" panose="02020603050405020304" pitchFamily="18" charset="0"/>
                <a:sym typeface="+mn-ea"/>
              </a:rPr>
              <a:t>A</a:t>
            </a:r>
            <a:r>
              <a:rPr lang="zh-CN" altLang="en-US" sz="2800" dirty="0">
                <a:latin typeface="Times New Roman" panose="02020603050405020304" pitchFamily="18" charset="0"/>
                <a:sym typeface="+mn-ea"/>
              </a:rPr>
              <a:t>的真值为１时必有</a:t>
            </a:r>
            <a:r>
              <a:rPr lang="en-US" altLang="zh-CN" sz="2800" i="1">
                <a:latin typeface="Times New Roman" panose="02020603050405020304" pitchFamily="18" charset="0"/>
                <a:sym typeface="+mn-ea"/>
              </a:rPr>
              <a:t>B</a:t>
            </a:r>
            <a:r>
              <a:rPr lang="zh-CN" altLang="en-US" sz="2800" dirty="0">
                <a:latin typeface="Times New Roman" panose="02020603050405020304" pitchFamily="18" charset="0"/>
                <a:sym typeface="+mn-ea"/>
              </a:rPr>
              <a:t>的真值为１，则称</a:t>
            </a:r>
            <a:r>
              <a:rPr lang="en-US" altLang="zh-CN" sz="2800" b="1" i="1">
                <a:solidFill>
                  <a:srgbClr val="FF0000"/>
                </a:solidFill>
                <a:latin typeface="Times New Roman" panose="02020603050405020304" pitchFamily="18" charset="0"/>
                <a:sym typeface="+mn-ea"/>
              </a:rPr>
              <a:t>A</a:t>
            </a:r>
            <a:r>
              <a:rPr lang="zh-CN" altLang="en-US" sz="2800" b="1" dirty="0">
                <a:solidFill>
                  <a:srgbClr val="FF0000"/>
                </a:solidFill>
                <a:latin typeface="Times New Roman" panose="02020603050405020304" pitchFamily="18" charset="0"/>
                <a:sym typeface="+mn-ea"/>
              </a:rPr>
              <a:t>蕴涵</a:t>
            </a:r>
            <a:r>
              <a:rPr lang="en-US" altLang="zh-CN" sz="2800" b="1" i="1">
                <a:solidFill>
                  <a:srgbClr val="FF0000"/>
                </a:solidFill>
                <a:latin typeface="Times New Roman" panose="02020603050405020304" pitchFamily="18" charset="0"/>
                <a:sym typeface="+mn-ea"/>
              </a:rPr>
              <a:t>B</a:t>
            </a:r>
            <a:r>
              <a:rPr lang="zh-CN" altLang="en-US" sz="2800" dirty="0">
                <a:latin typeface="Times New Roman" panose="02020603050405020304" pitchFamily="18" charset="0"/>
                <a:sym typeface="+mn-ea"/>
              </a:rPr>
              <a:t>，记为</a:t>
            </a:r>
            <a:r>
              <a:rPr lang="en-US" altLang="zh-CN" sz="2800" b="1" i="1">
                <a:solidFill>
                  <a:srgbClr val="FF0000"/>
                </a:solidFill>
                <a:latin typeface="Times New Roman" panose="02020603050405020304" pitchFamily="18" charset="0"/>
                <a:sym typeface="+mn-ea"/>
              </a:rPr>
              <a:t>A </a:t>
            </a:r>
            <a:r>
              <a:rPr lang="en-US" altLang="zh-CN" sz="2800" b="1">
                <a:solidFill>
                  <a:srgbClr val="FF0000"/>
                </a:solidFill>
                <a:latin typeface="Times New Roman" panose="02020603050405020304" pitchFamily="18" charset="0"/>
                <a:sym typeface="Symbol" panose="05050102010706020507" pitchFamily="18" charset="2"/>
              </a:rPr>
              <a:t></a:t>
            </a:r>
            <a:r>
              <a:rPr lang="en-US" altLang="zh-CN" sz="2800" b="1">
                <a:solidFill>
                  <a:srgbClr val="FF0000"/>
                </a:solidFill>
                <a:latin typeface="Times New Roman" panose="02020603050405020304" pitchFamily="18" charset="0"/>
                <a:sym typeface="+mn-ea"/>
              </a:rPr>
              <a:t> </a:t>
            </a:r>
            <a:r>
              <a:rPr lang="en-US" altLang="zh-CN" sz="2800" b="1" i="1">
                <a:solidFill>
                  <a:srgbClr val="FF0000"/>
                </a:solidFill>
                <a:latin typeface="Times New Roman" panose="02020603050405020304" pitchFamily="18" charset="0"/>
                <a:sym typeface="+mn-ea"/>
              </a:rPr>
              <a:t>B</a:t>
            </a:r>
            <a:r>
              <a:rPr lang="zh-CN" altLang="en-US" sz="2800" dirty="0">
                <a:latin typeface="Times New Roman" panose="02020603050405020304" pitchFamily="18" charset="0"/>
                <a:sym typeface="+mn-ea"/>
              </a:rPr>
              <a:t>．</a:t>
            </a:r>
            <a:endParaRPr lang="zh-CN" altLang="en-US" sz="2800" dirty="0">
              <a:latin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Times New Roman" panose="02020603050405020304" pitchFamily="18" charset="0"/>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sym typeface="+mn-ea"/>
              </a:rPr>
              <a:t>显然，</a:t>
            </a:r>
            <a:r>
              <a:rPr lang="en-US" altLang="zh-CN" sz="2800" i="1">
                <a:latin typeface="Times New Roman" panose="02020603050405020304" pitchFamily="18" charset="0"/>
                <a:sym typeface="+mn-ea"/>
              </a:rPr>
              <a:t>A </a:t>
            </a:r>
            <a:r>
              <a:rPr lang="en-US" altLang="zh-CN" sz="2800">
                <a:latin typeface="Times New Roman" panose="02020603050405020304" pitchFamily="18" charset="0"/>
                <a:sym typeface="Symbol" panose="05050102010706020507" pitchFamily="18" charset="2"/>
              </a:rPr>
              <a:t></a:t>
            </a:r>
            <a:r>
              <a:rPr lang="en-US" altLang="zh-CN" sz="2800" i="1">
                <a:latin typeface="Times New Roman" panose="02020603050405020304" pitchFamily="18" charset="0"/>
                <a:sym typeface="+mn-ea"/>
              </a:rPr>
              <a:t> B</a:t>
            </a:r>
            <a:r>
              <a:rPr lang="zh-CN" altLang="en-US" sz="2800" dirty="0">
                <a:latin typeface="Times New Roman" panose="02020603050405020304" pitchFamily="18" charset="0"/>
                <a:sym typeface="+mn-ea"/>
              </a:rPr>
              <a:t>当且仅当</a:t>
            </a:r>
            <a:r>
              <a:rPr lang="en-US" altLang="zh-CN" sz="2800" i="1">
                <a:latin typeface="Times New Roman" panose="02020603050405020304" pitchFamily="18" charset="0"/>
                <a:sym typeface="+mn-ea"/>
              </a:rPr>
              <a:t>A</a:t>
            </a:r>
            <a:r>
              <a:rPr lang="en-US" altLang="zh-CN" sz="2800">
                <a:latin typeface="Times New Roman" panose="02020603050405020304" pitchFamily="18" charset="0"/>
                <a:sym typeface="+mn-ea"/>
              </a:rPr>
              <a:t>→</a:t>
            </a:r>
            <a:r>
              <a:rPr lang="en-US" altLang="zh-CN" sz="2800" i="1">
                <a:latin typeface="Times New Roman" panose="02020603050405020304" pitchFamily="18" charset="0"/>
                <a:sym typeface="+mn-ea"/>
              </a:rPr>
              <a:t>B</a:t>
            </a:r>
            <a:r>
              <a:rPr lang="zh-CN" altLang="en-US" sz="2800" dirty="0">
                <a:latin typeface="Times New Roman" panose="02020603050405020304" pitchFamily="18" charset="0"/>
                <a:sym typeface="+mn-ea"/>
              </a:rPr>
              <a:t>有效．</a:t>
            </a:r>
            <a:endParaRPr lang="zh-CN" altLang="en-US" sz="2800" dirty="0">
              <a:latin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b="1" dirty="0" smtClean="0">
                <a:latin typeface="微软雅黑" panose="020B0503020204020204" charset="-122"/>
                <a:ea typeface="微软雅黑" panose="020B0503020204020204" charset="-122"/>
                <a:cs typeface="微软雅黑" panose="020B0503020204020204" charset="-122"/>
                <a:sym typeface="+mn-ea"/>
              </a:rPr>
              <a:t>定理１(蕴涵式代入原则)</a:t>
            </a:r>
            <a:r>
              <a:rPr lang="zh-CN" altLang="en-US" sz="2800" dirty="0" smtClean="0">
                <a:latin typeface="微软雅黑" panose="020B0503020204020204" charset="-122"/>
                <a:ea typeface="微软雅黑" panose="020B0503020204020204" charset="-122"/>
                <a:cs typeface="微软雅黑" panose="020B0503020204020204" charset="-122"/>
                <a:sym typeface="+mn-ea"/>
              </a:rPr>
              <a:t>　设A = A(P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１</a:t>
            </a:r>
            <a:r>
              <a:rPr lang="zh-CN" altLang="en-US" sz="2800" dirty="0" smtClean="0">
                <a:latin typeface="微软雅黑" panose="020B0503020204020204" charset="-122"/>
                <a:ea typeface="微软雅黑" panose="020B0503020204020204" charset="-122"/>
                <a:cs typeface="微软雅黑" panose="020B0503020204020204" charset="-122"/>
                <a:sym typeface="+mn-ea"/>
              </a:rPr>
              <a:t>，P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２</a:t>
            </a:r>
            <a:r>
              <a:rPr lang="zh-CN" altLang="en-US" sz="2800" dirty="0" smtClean="0">
                <a:latin typeface="微软雅黑" panose="020B0503020204020204" charset="-122"/>
                <a:ea typeface="微软雅黑" panose="020B0503020204020204" charset="-122"/>
                <a:cs typeface="微软雅黑" panose="020B0503020204020204" charset="-122"/>
                <a:sym typeface="+mn-ea"/>
              </a:rPr>
              <a:t>，…，P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n</a:t>
            </a:r>
            <a:r>
              <a:rPr lang="zh-CN" altLang="en-US" sz="2800" dirty="0" smtClean="0">
                <a:latin typeface="微软雅黑" panose="020B0503020204020204" charset="-122"/>
                <a:ea typeface="微软雅黑" panose="020B0503020204020204" charset="-122"/>
                <a:cs typeface="微软雅黑" panose="020B0503020204020204" charset="-122"/>
                <a:sym typeface="+mn-ea"/>
              </a:rPr>
              <a:t>)，B = B(P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１</a:t>
            </a:r>
            <a:r>
              <a:rPr lang="zh-CN" altLang="en-US" sz="2800" dirty="0" smtClean="0">
                <a:latin typeface="微软雅黑" panose="020B0503020204020204" charset="-122"/>
                <a:ea typeface="微软雅黑" panose="020B0503020204020204" charset="-122"/>
                <a:cs typeface="微软雅黑" panose="020B0503020204020204" charset="-122"/>
                <a:sym typeface="+mn-ea"/>
              </a:rPr>
              <a:t>，P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２</a:t>
            </a:r>
            <a:r>
              <a:rPr lang="zh-CN" altLang="en-US" sz="2800" dirty="0" smtClean="0">
                <a:latin typeface="微软雅黑" panose="020B0503020204020204" charset="-122"/>
                <a:ea typeface="微软雅黑" panose="020B0503020204020204" charset="-122"/>
                <a:cs typeface="微软雅黑" panose="020B0503020204020204" charset="-122"/>
                <a:sym typeface="+mn-ea"/>
              </a:rPr>
              <a:t>，…，P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n</a:t>
            </a:r>
            <a:r>
              <a:rPr lang="zh-CN" altLang="en-US" sz="2800" dirty="0" smtClean="0">
                <a:latin typeface="微软雅黑" panose="020B0503020204020204" charset="-122"/>
                <a:ea typeface="微软雅黑" panose="020B0503020204020204" charset="-122"/>
                <a:cs typeface="微软雅黑" panose="020B0503020204020204" charset="-122"/>
                <a:sym typeface="+mn-ea"/>
              </a:rPr>
              <a:t>) 是两个命题公式，P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１</a:t>
            </a:r>
            <a:r>
              <a:rPr lang="zh-CN" altLang="en-US" sz="2800" dirty="0" smtClean="0">
                <a:latin typeface="微软雅黑" panose="020B0503020204020204" charset="-122"/>
                <a:ea typeface="微软雅黑" panose="020B0503020204020204" charset="-122"/>
                <a:cs typeface="微软雅黑" panose="020B0503020204020204" charset="-122"/>
                <a:sym typeface="+mn-ea"/>
              </a:rPr>
              <a:t>，P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２</a:t>
            </a:r>
            <a:r>
              <a:rPr lang="zh-CN" altLang="en-US" sz="2800" dirty="0" smtClean="0">
                <a:latin typeface="微软雅黑" panose="020B0503020204020204" charset="-122"/>
                <a:ea typeface="微软雅黑" panose="020B0503020204020204" charset="-122"/>
                <a:cs typeface="微软雅黑" panose="020B0503020204020204" charset="-122"/>
                <a:sym typeface="+mn-ea"/>
              </a:rPr>
              <a:t>，…，P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n</a:t>
            </a:r>
            <a:r>
              <a:rPr lang="zh-CN" altLang="en-US" sz="2800" dirty="0" smtClean="0">
                <a:latin typeface="微软雅黑" panose="020B0503020204020204" charset="-122"/>
                <a:ea typeface="微软雅黑" panose="020B0503020204020204" charset="-122"/>
                <a:cs typeface="微软雅黑" panose="020B0503020204020204" charset="-122"/>
                <a:sym typeface="+mn-ea"/>
              </a:rPr>
              <a:t>是其中出现的所有命题变元，A </a:t>
            </a:r>
            <a:r>
              <a:rPr lang="en-US" altLang="zh-CN" sz="2800">
                <a:latin typeface="Times New Roman" panose="02020603050405020304" pitchFamily="18" charset="0"/>
                <a:sym typeface="Symbol" panose="05050102010706020507" pitchFamily="18" charset="2"/>
              </a:rPr>
              <a:t></a:t>
            </a:r>
            <a:r>
              <a:rPr lang="zh-CN" altLang="en-US" sz="2800" dirty="0" smtClean="0">
                <a:latin typeface="微软雅黑" panose="020B0503020204020204" charset="-122"/>
                <a:ea typeface="微软雅黑" panose="020B0503020204020204" charset="-122"/>
                <a:cs typeface="微软雅黑" panose="020B0503020204020204" charset="-122"/>
                <a:sym typeface="+mn-ea"/>
              </a:rPr>
              <a:t> B;  则对任意一组谓词公式A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１</a:t>
            </a:r>
            <a:r>
              <a:rPr lang="zh-CN" altLang="en-US" sz="2800" dirty="0" smtClean="0">
                <a:latin typeface="微软雅黑" panose="020B0503020204020204" charset="-122"/>
                <a:ea typeface="微软雅黑" panose="020B0503020204020204" charset="-122"/>
                <a:cs typeface="微软雅黑" panose="020B0503020204020204" charset="-122"/>
                <a:sym typeface="+mn-ea"/>
              </a:rPr>
              <a:t>，A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２</a:t>
            </a:r>
            <a:r>
              <a:rPr lang="zh-CN" altLang="en-US" sz="2800" dirty="0" smtClean="0">
                <a:latin typeface="微软雅黑" panose="020B0503020204020204" charset="-122"/>
                <a:ea typeface="微软雅黑" panose="020B0503020204020204" charset="-122"/>
                <a:cs typeface="微软雅黑" panose="020B0503020204020204" charset="-122"/>
                <a:sym typeface="+mn-ea"/>
              </a:rPr>
              <a:t>，…，A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n</a:t>
            </a:r>
            <a:r>
              <a:rPr lang="zh-CN" altLang="en-US" sz="2800" dirty="0" smtClean="0">
                <a:latin typeface="微软雅黑" panose="020B0503020204020204" charset="-122"/>
                <a:ea typeface="微软雅黑" panose="020B0503020204020204" charset="-122"/>
                <a:cs typeface="微软雅黑" panose="020B0503020204020204" charset="-122"/>
                <a:sym typeface="+mn-ea"/>
              </a:rPr>
              <a:t>，若分别用A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１</a:t>
            </a:r>
            <a:r>
              <a:rPr lang="zh-CN" altLang="en-US" sz="2800" dirty="0" smtClean="0">
                <a:latin typeface="微软雅黑" panose="020B0503020204020204" charset="-122"/>
                <a:ea typeface="微软雅黑" panose="020B0503020204020204" charset="-122"/>
                <a:cs typeface="微软雅黑" panose="020B0503020204020204" charset="-122"/>
                <a:sym typeface="+mn-ea"/>
              </a:rPr>
              <a:t>，A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２</a:t>
            </a:r>
            <a:r>
              <a:rPr lang="zh-CN" altLang="en-US" sz="2800" dirty="0" smtClean="0">
                <a:latin typeface="微软雅黑" panose="020B0503020204020204" charset="-122"/>
                <a:ea typeface="微软雅黑" panose="020B0503020204020204" charset="-122"/>
                <a:cs typeface="微软雅黑" panose="020B0503020204020204" charset="-122"/>
                <a:sym typeface="+mn-ea"/>
              </a:rPr>
              <a:t>，…，A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n</a:t>
            </a:r>
            <a:r>
              <a:rPr lang="zh-CN" altLang="en-US" sz="2800" dirty="0" smtClean="0">
                <a:latin typeface="微软雅黑" panose="020B0503020204020204" charset="-122"/>
                <a:ea typeface="微软雅黑" panose="020B0503020204020204" charset="-122"/>
                <a:cs typeface="微软雅黑" panose="020B0503020204020204" charset="-122"/>
                <a:sym typeface="+mn-ea"/>
              </a:rPr>
              <a:t>代替A, B中的P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１</a:t>
            </a:r>
            <a:r>
              <a:rPr lang="zh-CN" altLang="en-US" sz="2800" dirty="0" smtClean="0">
                <a:latin typeface="微软雅黑" panose="020B0503020204020204" charset="-122"/>
                <a:ea typeface="微软雅黑" panose="020B0503020204020204" charset="-122"/>
                <a:cs typeface="微软雅黑" panose="020B0503020204020204" charset="-122"/>
                <a:sym typeface="+mn-ea"/>
              </a:rPr>
              <a:t>，P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２</a:t>
            </a:r>
            <a:r>
              <a:rPr lang="zh-CN" altLang="en-US" sz="2800" dirty="0" smtClean="0">
                <a:latin typeface="微软雅黑" panose="020B0503020204020204" charset="-122"/>
                <a:ea typeface="微软雅黑" panose="020B0503020204020204" charset="-122"/>
                <a:cs typeface="微软雅黑" panose="020B0503020204020204" charset="-122"/>
                <a:sym typeface="+mn-ea"/>
              </a:rPr>
              <a:t>，…，P</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n</a:t>
            </a:r>
            <a:r>
              <a:rPr lang="zh-CN" altLang="en-US" sz="2800" dirty="0" smtClean="0">
                <a:latin typeface="微软雅黑" panose="020B0503020204020204" charset="-122"/>
                <a:ea typeface="微软雅黑" panose="020B0503020204020204" charset="-122"/>
                <a:cs typeface="微软雅黑" panose="020B0503020204020204" charset="-122"/>
                <a:sym typeface="+mn-ea"/>
              </a:rPr>
              <a:t>得到公式A',  B'，即A' = A(A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１</a:t>
            </a:r>
            <a:r>
              <a:rPr lang="zh-CN" altLang="en-US" sz="2800" dirty="0" smtClean="0">
                <a:latin typeface="微软雅黑" panose="020B0503020204020204" charset="-122"/>
                <a:ea typeface="微软雅黑" panose="020B0503020204020204" charset="-122"/>
                <a:cs typeface="微软雅黑" panose="020B0503020204020204" charset="-122"/>
                <a:sym typeface="+mn-ea"/>
              </a:rPr>
              <a:t>，A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２</a:t>
            </a:r>
            <a:r>
              <a:rPr lang="zh-CN" altLang="en-US" sz="2800" dirty="0" smtClean="0">
                <a:latin typeface="微软雅黑" panose="020B0503020204020204" charset="-122"/>
                <a:ea typeface="微软雅黑" panose="020B0503020204020204" charset="-122"/>
                <a:cs typeface="微软雅黑" panose="020B0503020204020204" charset="-122"/>
                <a:sym typeface="+mn-ea"/>
              </a:rPr>
              <a:t>，…，A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n</a:t>
            </a:r>
            <a:r>
              <a:rPr lang="zh-CN" altLang="en-US" sz="2800" dirty="0" smtClean="0">
                <a:latin typeface="微软雅黑" panose="020B0503020204020204" charset="-122"/>
                <a:ea typeface="微软雅黑" panose="020B0503020204020204" charset="-122"/>
                <a:cs typeface="微软雅黑" panose="020B0503020204020204" charset="-122"/>
                <a:sym typeface="+mn-ea"/>
              </a:rPr>
              <a:t>)，B' = B(A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１</a:t>
            </a:r>
            <a:r>
              <a:rPr lang="zh-CN" altLang="en-US" sz="2800" dirty="0" smtClean="0">
                <a:latin typeface="微软雅黑" panose="020B0503020204020204" charset="-122"/>
                <a:ea typeface="微软雅黑" panose="020B0503020204020204" charset="-122"/>
                <a:cs typeface="微软雅黑" panose="020B0503020204020204" charset="-122"/>
                <a:sym typeface="+mn-ea"/>
              </a:rPr>
              <a:t>，A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２</a:t>
            </a:r>
            <a:r>
              <a:rPr lang="zh-CN" altLang="en-US" sz="2800" dirty="0" smtClean="0">
                <a:latin typeface="微软雅黑" panose="020B0503020204020204" charset="-122"/>
                <a:ea typeface="微软雅黑" panose="020B0503020204020204" charset="-122"/>
                <a:cs typeface="微软雅黑" panose="020B0503020204020204" charset="-122"/>
                <a:sym typeface="+mn-ea"/>
              </a:rPr>
              <a:t>，…，A</a:t>
            </a:r>
            <a:r>
              <a:rPr lang="zh-CN" altLang="en-US" sz="2800" baseline="-25000" dirty="0" smtClean="0">
                <a:solidFill>
                  <a:schemeClr val="tx1"/>
                </a:solidFill>
                <a:uFillTx/>
                <a:latin typeface="微软雅黑" panose="020B0503020204020204" charset="-122"/>
                <a:ea typeface="微软雅黑" panose="020B0503020204020204" charset="-122"/>
                <a:cs typeface="微软雅黑" panose="020B0503020204020204" charset="-122"/>
                <a:sym typeface="+mn-ea"/>
              </a:rPr>
              <a:t>n</a:t>
            </a:r>
            <a:r>
              <a:rPr lang="zh-CN" altLang="en-US" sz="2800" dirty="0" smtClean="0">
                <a:latin typeface="微软雅黑" panose="020B0503020204020204" charset="-122"/>
                <a:ea typeface="微软雅黑" panose="020B0503020204020204" charset="-122"/>
                <a:cs typeface="微软雅黑" panose="020B0503020204020204" charset="-122"/>
                <a:sym typeface="+mn-ea"/>
              </a:rPr>
              <a:t>)，则A'</a:t>
            </a:r>
            <a:r>
              <a:rPr lang="en-US" altLang="zh-CN" sz="2800">
                <a:latin typeface="Times New Roman" panose="02020603050405020304" pitchFamily="18" charset="0"/>
                <a:sym typeface="Symbol" panose="05050102010706020507" pitchFamily="18" charset="2"/>
              </a:rPr>
              <a:t></a:t>
            </a:r>
            <a:r>
              <a:rPr lang="zh-CN" altLang="en-US" sz="2800" dirty="0" smtClean="0">
                <a:latin typeface="微软雅黑" panose="020B0503020204020204" charset="-122"/>
                <a:ea typeface="微软雅黑" panose="020B0503020204020204" charset="-122"/>
                <a:cs typeface="微软雅黑" panose="020B0503020204020204" charset="-122"/>
                <a:sym typeface="+mn-ea"/>
              </a:rPr>
              <a:t>  B'．</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00000"/>
              </a:lnSpc>
              <a:buFont typeface="Wingdings" panose="05000000000000000000" charset="0"/>
              <a:buChar char="Ø"/>
            </a:pPr>
            <a:r>
              <a:rPr lang="zh-CN" altLang="en-US" sz="2800" dirty="0">
                <a:sym typeface="+mn-ea"/>
              </a:rPr>
              <a:t>利用定义可以证明如下基本推理公式．</a:t>
            </a:r>
            <a:endParaRPr lang="zh-CN" altLang="en-US" sz="2800" dirty="0">
              <a:sym typeface="+mn-ea"/>
            </a:endParaRPr>
          </a:p>
          <a:p>
            <a:pPr fontAlgn="auto">
              <a:lnSpc>
                <a:spcPct val="100000"/>
              </a:lnSpc>
              <a:buFont typeface="Wingdings" panose="05000000000000000000" charset="0"/>
              <a:buChar char="Ø"/>
            </a:pPr>
            <a:r>
              <a:rPr lang="zh-CN" altLang="en-US" sz="2800" dirty="0">
                <a:sym typeface="+mn-ea"/>
              </a:rPr>
              <a:t>１．</a:t>
            </a:r>
            <a:r>
              <a:rPr lang="zh-CN" altLang="en-US" sz="2800" dirty="0">
                <a:sym typeface="Symbol" panose="05050102010706020507" pitchFamily="18" charset="2"/>
              </a:rPr>
              <a:t></a:t>
            </a:r>
            <a:r>
              <a:rPr lang="zh-CN" altLang="en-US" sz="2800" i="1" dirty="0">
                <a:sym typeface="+mn-ea"/>
              </a:rPr>
              <a:t> </a:t>
            </a:r>
            <a:r>
              <a:rPr lang="en-US" altLang="zh-CN" sz="2800" i="1" err="1">
                <a:sym typeface="+mn-ea"/>
              </a:rPr>
              <a:t>xA</a:t>
            </a:r>
            <a:r>
              <a:rPr lang="en-US" altLang="zh-CN" sz="2800" err="1">
                <a:sym typeface="+mn-ea"/>
              </a:rPr>
              <a:t>(</a:t>
            </a:r>
            <a:r>
              <a:rPr lang="en-US" altLang="zh-CN" sz="2800" i="1" err="1">
                <a:sym typeface="+mn-ea"/>
              </a:rPr>
              <a:t>x</a:t>
            </a:r>
            <a:r>
              <a:rPr lang="en-US" altLang="zh-CN" sz="2800" err="1">
                <a:sym typeface="+mn-ea"/>
              </a:rPr>
              <a:t>)∨</a:t>
            </a:r>
            <a:r>
              <a:rPr lang="zh-CN" altLang="en-US" sz="2800" dirty="0">
                <a:sym typeface="Symbol" panose="05050102010706020507" pitchFamily="18" charset="2"/>
              </a:rPr>
              <a:t></a:t>
            </a:r>
            <a:r>
              <a:rPr lang="zh-CN" altLang="en-US" sz="2800" i="1" dirty="0">
                <a:sym typeface="+mn-ea"/>
              </a:rPr>
              <a:t> </a:t>
            </a:r>
            <a:r>
              <a:rPr lang="en-US" altLang="zh-CN" sz="2800" i="1" err="1">
                <a:sym typeface="+mn-ea"/>
              </a:rPr>
              <a:t>xB</a:t>
            </a:r>
            <a:r>
              <a:rPr lang="en-US" altLang="zh-CN" sz="2800" err="1">
                <a:sym typeface="+mn-ea"/>
              </a:rPr>
              <a:t>(</a:t>
            </a:r>
            <a:r>
              <a:rPr lang="en-US" altLang="zh-CN" sz="2800" i="1" err="1">
                <a:sym typeface="+mn-ea"/>
              </a:rPr>
              <a:t>x</a:t>
            </a:r>
            <a:r>
              <a:rPr lang="en-US" altLang="zh-CN" sz="2800">
                <a:sym typeface="+mn-ea"/>
              </a:rPr>
              <a:t>) </a:t>
            </a:r>
            <a:r>
              <a:rPr lang="en-US" altLang="zh-CN" sz="2800">
                <a:sym typeface="Symbol" panose="05050102010706020507" pitchFamily="18" charset="2"/>
              </a:rPr>
              <a:t></a:t>
            </a:r>
            <a:r>
              <a:rPr lang="en-US" altLang="zh-CN" sz="2800">
                <a:sym typeface="+mn-ea"/>
              </a:rPr>
              <a:t> </a:t>
            </a:r>
            <a:r>
              <a:rPr lang="en-US" altLang="zh-CN" sz="280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A</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B</a:t>
            </a:r>
            <a:r>
              <a:rPr lang="en-US" altLang="zh-CN" sz="2800" err="1">
                <a:sym typeface="+mn-ea"/>
              </a:rPr>
              <a:t>(</a:t>
            </a:r>
            <a:r>
              <a:rPr lang="en-US" altLang="zh-CN" sz="2800" i="1" err="1">
                <a:sym typeface="+mn-ea"/>
              </a:rPr>
              <a:t>x</a:t>
            </a:r>
            <a:r>
              <a:rPr lang="en-US" altLang="zh-CN" sz="2800">
                <a:sym typeface="+mn-ea"/>
              </a:rPr>
              <a:t>))</a:t>
            </a:r>
            <a:endParaRPr lang="en-US" altLang="zh-CN" sz="2800"/>
          </a:p>
          <a:p>
            <a:pPr fontAlgn="auto">
              <a:lnSpc>
                <a:spcPct val="100000"/>
              </a:lnSpc>
              <a:buFont typeface="Wingdings" panose="05000000000000000000" charset="0"/>
              <a:buChar char="Ø"/>
            </a:pPr>
            <a:r>
              <a:rPr lang="zh-CN" altLang="en-US" sz="2800" dirty="0">
                <a:sym typeface="+mn-ea"/>
              </a:rPr>
              <a:t>２．</a:t>
            </a:r>
            <a:r>
              <a:rPr lang="zh-CN" altLang="en-US" sz="2800" dirty="0">
                <a:sym typeface="Symbol" panose="05050102010706020507" pitchFamily="18" charset="2"/>
              </a:rPr>
              <a:t></a:t>
            </a:r>
            <a:r>
              <a:rPr lang="zh-CN" altLang="en-US" sz="2800" i="1" dirty="0">
                <a:sym typeface="+mn-ea"/>
              </a:rPr>
              <a:t> </a:t>
            </a:r>
            <a:r>
              <a:rPr lang="en-US" altLang="zh-CN" sz="2800" i="1" err="1">
                <a:sym typeface="+mn-ea"/>
              </a:rPr>
              <a:t>x</a:t>
            </a:r>
            <a:r>
              <a:rPr lang="en-US" altLang="zh-CN" sz="2800" err="1">
                <a:sym typeface="+mn-ea"/>
              </a:rPr>
              <a:t>(</a:t>
            </a:r>
            <a:r>
              <a:rPr lang="en-US" altLang="zh-CN" sz="2800" i="1" err="1">
                <a:sym typeface="+mn-ea"/>
              </a:rPr>
              <a:t>A</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B</a:t>
            </a:r>
            <a:r>
              <a:rPr lang="en-US" altLang="zh-CN" sz="2800" err="1">
                <a:sym typeface="+mn-ea"/>
              </a:rPr>
              <a:t>(</a:t>
            </a:r>
            <a:r>
              <a:rPr lang="en-US" altLang="zh-CN" sz="2800" i="1" err="1">
                <a:sym typeface="+mn-ea"/>
              </a:rPr>
              <a:t>x</a:t>
            </a:r>
            <a:r>
              <a:rPr lang="en-US" altLang="zh-CN" sz="2800">
                <a:sym typeface="+mn-ea"/>
              </a:rPr>
              <a:t>)) </a:t>
            </a:r>
            <a:r>
              <a:rPr lang="en-US" altLang="zh-CN" sz="2800">
                <a:sym typeface="Symbol" panose="05050102010706020507" pitchFamily="18" charset="2"/>
              </a:rPr>
              <a:t></a:t>
            </a:r>
            <a:r>
              <a:rPr lang="en-US" altLang="zh-CN" sz="2800">
                <a:sym typeface="+mn-ea"/>
              </a:rPr>
              <a:t> </a:t>
            </a:r>
            <a:r>
              <a:rPr lang="en-US" altLang="zh-CN" sz="2800">
                <a:sym typeface="Symbol" panose="05050102010706020507" pitchFamily="18" charset="2"/>
              </a:rPr>
              <a:t></a:t>
            </a:r>
            <a:r>
              <a:rPr lang="en-US" altLang="zh-CN" sz="2800" i="1" err="1">
                <a:sym typeface="+mn-ea"/>
              </a:rPr>
              <a:t>xA</a:t>
            </a:r>
            <a:r>
              <a:rPr lang="en-US" altLang="zh-CN" sz="2800" err="1">
                <a:sym typeface="+mn-ea"/>
              </a:rPr>
              <a:t>(</a:t>
            </a:r>
            <a:r>
              <a:rPr lang="en-US" altLang="zh-CN" sz="2800" i="1" err="1">
                <a:sym typeface="+mn-ea"/>
              </a:rPr>
              <a:t>x</a:t>
            </a:r>
            <a:r>
              <a:rPr lang="en-US" altLang="zh-CN" sz="2800" err="1">
                <a:sym typeface="+mn-ea"/>
              </a:rPr>
              <a:t>)∧</a:t>
            </a:r>
            <a:r>
              <a:rPr lang="en-US" altLang="zh-CN" sz="2800">
                <a:sym typeface="Symbol" panose="05050102010706020507" pitchFamily="18" charset="2"/>
              </a:rPr>
              <a:t></a:t>
            </a:r>
            <a:r>
              <a:rPr lang="en-US" altLang="zh-CN" sz="2800" i="1" err="1">
                <a:sym typeface="+mn-ea"/>
              </a:rPr>
              <a:t>xB</a:t>
            </a:r>
            <a:r>
              <a:rPr lang="en-US" altLang="zh-CN" sz="2800" err="1">
                <a:sym typeface="+mn-ea"/>
              </a:rPr>
              <a:t>(</a:t>
            </a:r>
            <a:r>
              <a:rPr lang="en-US" altLang="zh-CN" sz="2800" i="1" err="1">
                <a:sym typeface="+mn-ea"/>
              </a:rPr>
              <a:t>x</a:t>
            </a:r>
            <a:r>
              <a:rPr lang="en-US" altLang="zh-CN" sz="2800">
                <a:sym typeface="+mn-ea"/>
              </a:rPr>
              <a:t>)</a:t>
            </a:r>
            <a:endParaRPr lang="en-US" altLang="zh-CN" sz="2800"/>
          </a:p>
          <a:p>
            <a:pPr fontAlgn="auto">
              <a:lnSpc>
                <a:spcPct val="100000"/>
              </a:lnSpc>
              <a:buFont typeface="Wingdings" panose="05000000000000000000" charset="0"/>
              <a:buChar char="Ø"/>
            </a:pPr>
            <a:r>
              <a:rPr lang="zh-CN" altLang="en-US" sz="2800" dirty="0">
                <a:sym typeface="+mn-ea"/>
              </a:rPr>
              <a:t>３．</a:t>
            </a:r>
            <a:r>
              <a:rPr lang="zh-CN" altLang="en-US" sz="2800" dirty="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A</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B</a:t>
            </a:r>
            <a:r>
              <a:rPr lang="en-US" altLang="zh-CN" sz="2800" err="1">
                <a:sym typeface="+mn-ea"/>
              </a:rPr>
              <a:t>(</a:t>
            </a:r>
            <a:r>
              <a:rPr lang="en-US" altLang="zh-CN" sz="2800" i="1" err="1">
                <a:sym typeface="+mn-ea"/>
              </a:rPr>
              <a:t>x</a:t>
            </a:r>
            <a:r>
              <a:rPr lang="en-US" altLang="zh-CN" sz="2800">
                <a:sym typeface="+mn-ea"/>
              </a:rPr>
              <a:t>)) </a:t>
            </a:r>
            <a:r>
              <a:rPr lang="en-US" altLang="zh-CN" sz="2800">
                <a:sym typeface="Symbol" panose="05050102010706020507" pitchFamily="18" charset="2"/>
              </a:rPr>
              <a:t></a:t>
            </a:r>
            <a:r>
              <a:rPr lang="en-US" altLang="zh-CN" sz="2800">
                <a:sym typeface="+mn-ea"/>
              </a:rPr>
              <a:t> </a:t>
            </a:r>
            <a:r>
              <a:rPr lang="en-US" altLang="zh-CN" sz="2800">
                <a:sym typeface="Symbol" panose="05050102010706020507" pitchFamily="18" charset="2"/>
              </a:rPr>
              <a:t></a:t>
            </a:r>
            <a:r>
              <a:rPr lang="en-US" altLang="zh-CN" sz="2800" i="1" err="1">
                <a:sym typeface="+mn-ea"/>
              </a:rPr>
              <a:t>xA</a:t>
            </a:r>
            <a:r>
              <a:rPr lang="en-US" altLang="zh-CN" sz="2800" err="1">
                <a:sym typeface="+mn-ea"/>
              </a:rPr>
              <a:t>(</a:t>
            </a:r>
            <a:r>
              <a:rPr lang="en-US" altLang="zh-CN" sz="2800" i="1" err="1">
                <a:sym typeface="+mn-ea"/>
              </a:rPr>
              <a:t>x</a:t>
            </a:r>
            <a:r>
              <a:rPr lang="en-US" altLang="zh-CN" sz="2800" err="1">
                <a:sym typeface="+mn-ea"/>
              </a:rPr>
              <a:t>)→</a:t>
            </a:r>
            <a:r>
              <a:rPr lang="en-US" altLang="zh-CN" sz="2800" err="1">
                <a:sym typeface="Symbol" panose="05050102010706020507" pitchFamily="18" charset="2"/>
              </a:rPr>
              <a:t></a:t>
            </a:r>
            <a:r>
              <a:rPr lang="en-US" altLang="zh-CN" sz="2800" i="1" err="1">
                <a:sym typeface="+mn-ea"/>
              </a:rPr>
              <a:t>xB</a:t>
            </a:r>
            <a:r>
              <a:rPr lang="en-US" altLang="zh-CN" sz="2800" err="1">
                <a:sym typeface="+mn-ea"/>
              </a:rPr>
              <a:t>(</a:t>
            </a:r>
            <a:r>
              <a:rPr lang="en-US" altLang="zh-CN" sz="2800" i="1" err="1">
                <a:sym typeface="+mn-ea"/>
              </a:rPr>
              <a:t>x</a:t>
            </a:r>
            <a:r>
              <a:rPr lang="en-US" altLang="zh-CN" sz="2800">
                <a:sym typeface="+mn-ea"/>
              </a:rPr>
              <a:t>)</a:t>
            </a:r>
            <a:endParaRPr lang="en-US" altLang="zh-CN" sz="2800"/>
          </a:p>
          <a:p>
            <a:pPr fontAlgn="auto">
              <a:lnSpc>
                <a:spcPct val="100000"/>
              </a:lnSpc>
              <a:buFont typeface="Wingdings" panose="05000000000000000000" charset="0"/>
              <a:buChar char="Ø"/>
            </a:pPr>
            <a:r>
              <a:rPr lang="zh-CN" altLang="en-US" sz="2800" dirty="0">
                <a:sym typeface="+mn-ea"/>
              </a:rPr>
              <a:t>４．</a:t>
            </a:r>
            <a:r>
              <a:rPr lang="zh-CN" altLang="en-US" sz="2800" dirty="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A</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B</a:t>
            </a:r>
            <a:r>
              <a:rPr lang="en-US" altLang="zh-CN" sz="2800" err="1">
                <a:sym typeface="+mn-ea"/>
              </a:rPr>
              <a:t>(</a:t>
            </a:r>
            <a:r>
              <a:rPr lang="en-US" altLang="zh-CN" sz="2800" i="1" err="1">
                <a:sym typeface="+mn-ea"/>
              </a:rPr>
              <a:t>x</a:t>
            </a:r>
            <a:r>
              <a:rPr lang="en-US" altLang="zh-CN" sz="2800">
                <a:sym typeface="+mn-ea"/>
              </a:rPr>
              <a:t>)) </a:t>
            </a:r>
            <a:r>
              <a:rPr lang="en-US" altLang="zh-CN" sz="2800">
                <a:sym typeface="Symbol" panose="05050102010706020507" pitchFamily="18" charset="2"/>
              </a:rPr>
              <a:t></a:t>
            </a:r>
            <a:r>
              <a:rPr lang="en-US" altLang="zh-CN" sz="2800">
                <a:sym typeface="+mn-ea"/>
              </a:rPr>
              <a:t> </a:t>
            </a:r>
            <a:r>
              <a:rPr lang="en-US" altLang="zh-CN" sz="2800">
                <a:sym typeface="Symbol" panose="05050102010706020507" pitchFamily="18" charset="2"/>
              </a:rPr>
              <a:t></a:t>
            </a:r>
            <a:r>
              <a:rPr lang="en-US" altLang="zh-CN" sz="2800" i="1" err="1">
                <a:sym typeface="+mn-ea"/>
              </a:rPr>
              <a:t>xA</a:t>
            </a:r>
            <a:r>
              <a:rPr lang="en-US" altLang="zh-CN" sz="2800" err="1">
                <a:sym typeface="+mn-ea"/>
              </a:rPr>
              <a:t>(</a:t>
            </a:r>
            <a:r>
              <a:rPr lang="en-US" altLang="zh-CN" sz="2800" i="1" err="1">
                <a:sym typeface="+mn-ea"/>
              </a:rPr>
              <a:t>x</a:t>
            </a:r>
            <a:r>
              <a:rPr lang="en-US" altLang="zh-CN" sz="2800">
                <a:sym typeface="+mn-ea"/>
              </a:rPr>
              <a:t>) →</a:t>
            </a:r>
            <a:r>
              <a:rPr lang="en-US" altLang="zh-CN" sz="2800">
                <a:sym typeface="Symbol" panose="05050102010706020507" pitchFamily="18" charset="2"/>
              </a:rPr>
              <a:t></a:t>
            </a:r>
            <a:r>
              <a:rPr lang="en-US" altLang="zh-CN" sz="2800" i="1" err="1">
                <a:sym typeface="+mn-ea"/>
              </a:rPr>
              <a:t>xB</a:t>
            </a:r>
            <a:r>
              <a:rPr lang="en-US" altLang="zh-CN" sz="2800" err="1">
                <a:sym typeface="+mn-ea"/>
              </a:rPr>
              <a:t>(</a:t>
            </a:r>
            <a:r>
              <a:rPr lang="en-US" altLang="zh-CN" sz="2800" i="1" err="1">
                <a:sym typeface="+mn-ea"/>
              </a:rPr>
              <a:t>x</a:t>
            </a:r>
            <a:r>
              <a:rPr lang="en-US" altLang="zh-CN" sz="2800" i="1">
                <a:sym typeface="+mn-ea"/>
              </a:rPr>
              <a:t>)</a:t>
            </a:r>
            <a:endParaRPr lang="en-US" altLang="zh-CN" sz="2800"/>
          </a:p>
          <a:p>
            <a:pPr fontAlgn="auto">
              <a:lnSpc>
                <a:spcPct val="100000"/>
              </a:lnSpc>
              <a:buFont typeface="Wingdings" panose="05000000000000000000" charset="0"/>
              <a:buChar char="Ø"/>
            </a:pPr>
            <a:r>
              <a:rPr lang="zh-CN" altLang="en-US" sz="2800" dirty="0">
                <a:sym typeface="+mn-ea"/>
              </a:rPr>
              <a:t>５．</a:t>
            </a:r>
            <a:r>
              <a:rPr lang="zh-CN" altLang="en-US" sz="2800" dirty="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A</a:t>
            </a:r>
            <a:r>
              <a:rPr lang="en-US" altLang="zh-CN" sz="2800" err="1">
                <a:sym typeface="+mn-ea"/>
              </a:rPr>
              <a:t>(</a:t>
            </a:r>
            <a:r>
              <a:rPr lang="en-US" altLang="zh-CN" sz="2800" i="1" err="1">
                <a:sym typeface="+mn-ea"/>
              </a:rPr>
              <a:t>x</a:t>
            </a:r>
            <a:r>
              <a:rPr lang="en-US" altLang="zh-CN" sz="2800" err="1">
                <a:sym typeface="+mn-ea"/>
              </a:rPr>
              <a:t>)</a:t>
            </a:r>
            <a:r>
              <a:rPr lang="en-US" altLang="zh-CN" sz="2800">
                <a:sym typeface="Symbol" panose="05050102010706020507" pitchFamily="18" charset="2"/>
              </a:rPr>
              <a:t></a:t>
            </a:r>
            <a:r>
              <a:rPr lang="en-US" altLang="zh-CN" sz="2800" i="1" err="1">
                <a:sym typeface="+mn-ea"/>
              </a:rPr>
              <a:t>B</a:t>
            </a:r>
            <a:r>
              <a:rPr lang="en-US" altLang="zh-CN" sz="2800" err="1">
                <a:sym typeface="+mn-ea"/>
              </a:rPr>
              <a:t>(</a:t>
            </a:r>
            <a:r>
              <a:rPr lang="en-US" altLang="zh-CN" sz="2800" i="1" err="1">
                <a:sym typeface="+mn-ea"/>
              </a:rPr>
              <a:t>x</a:t>
            </a:r>
            <a:r>
              <a:rPr lang="en-US" altLang="zh-CN" sz="2800">
                <a:sym typeface="+mn-ea"/>
              </a:rPr>
              <a:t>)) </a:t>
            </a:r>
            <a:r>
              <a:rPr lang="en-US" altLang="zh-CN" sz="2800">
                <a:sym typeface="Symbol" panose="05050102010706020507" pitchFamily="18" charset="2"/>
              </a:rPr>
              <a:t></a:t>
            </a:r>
            <a:r>
              <a:rPr lang="en-US" altLang="zh-CN" sz="2800">
                <a:sym typeface="+mn-ea"/>
              </a:rPr>
              <a:t> </a:t>
            </a:r>
            <a:r>
              <a:rPr lang="en-US" altLang="zh-CN" sz="2800">
                <a:sym typeface="Symbol" panose="05050102010706020507" pitchFamily="18" charset="2"/>
              </a:rPr>
              <a:t></a:t>
            </a:r>
            <a:r>
              <a:rPr lang="en-US" altLang="zh-CN" sz="2800" i="1" err="1">
                <a:sym typeface="+mn-ea"/>
              </a:rPr>
              <a:t>xA</a:t>
            </a:r>
            <a:r>
              <a:rPr lang="en-US" altLang="zh-CN" sz="2800" err="1">
                <a:sym typeface="+mn-ea"/>
              </a:rPr>
              <a:t>(</a:t>
            </a:r>
            <a:r>
              <a:rPr lang="en-US" altLang="zh-CN" sz="2800" i="1" err="1">
                <a:sym typeface="+mn-ea"/>
              </a:rPr>
              <a:t>x</a:t>
            </a:r>
            <a:r>
              <a:rPr lang="en-US" altLang="zh-CN" sz="2800" err="1">
                <a:sym typeface="+mn-ea"/>
              </a:rPr>
              <a:t>)</a:t>
            </a:r>
            <a:r>
              <a:rPr lang="en-US" altLang="zh-CN" sz="2800">
                <a:sym typeface="Symbol" panose="05050102010706020507" pitchFamily="18" charset="2"/>
              </a:rPr>
              <a:t></a:t>
            </a:r>
            <a:r>
              <a:rPr lang="en-US" altLang="zh-CN" sz="2800" i="1" err="1">
                <a:sym typeface="+mn-ea"/>
              </a:rPr>
              <a:t>xB</a:t>
            </a:r>
            <a:r>
              <a:rPr lang="en-US" altLang="zh-CN" sz="2800" err="1">
                <a:sym typeface="+mn-ea"/>
              </a:rPr>
              <a:t>(</a:t>
            </a:r>
            <a:r>
              <a:rPr lang="en-US" altLang="zh-CN" sz="2800" i="1" err="1">
                <a:sym typeface="+mn-ea"/>
              </a:rPr>
              <a:t>x</a:t>
            </a:r>
            <a:r>
              <a:rPr lang="en-US" altLang="zh-CN" sz="2800">
                <a:sym typeface="+mn-ea"/>
              </a:rPr>
              <a:t>)</a:t>
            </a:r>
            <a:endParaRPr lang="en-US" altLang="zh-CN" sz="2800"/>
          </a:p>
          <a:p>
            <a:pPr fontAlgn="auto">
              <a:lnSpc>
                <a:spcPct val="100000"/>
              </a:lnSpc>
              <a:buFont typeface="Wingdings" panose="05000000000000000000" charset="0"/>
              <a:buChar char="Ø"/>
            </a:pPr>
            <a:r>
              <a:rPr lang="zh-CN" altLang="en-US" sz="2800" dirty="0">
                <a:sym typeface="+mn-ea"/>
              </a:rPr>
              <a:t>６．</a:t>
            </a:r>
            <a:r>
              <a:rPr lang="zh-CN" altLang="en-US" sz="2800" dirty="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A</a:t>
            </a:r>
            <a:r>
              <a:rPr lang="en-US" altLang="zh-CN" sz="2800" err="1">
                <a:sym typeface="+mn-ea"/>
              </a:rPr>
              <a:t>(</a:t>
            </a:r>
            <a:r>
              <a:rPr lang="en-US" altLang="zh-CN" sz="2800" i="1" err="1">
                <a:sym typeface="+mn-ea"/>
              </a:rPr>
              <a:t>x</a:t>
            </a:r>
            <a:r>
              <a:rPr lang="en-US" altLang="zh-CN" sz="2800" err="1">
                <a:sym typeface="+mn-ea"/>
              </a:rPr>
              <a:t>)</a:t>
            </a:r>
            <a:r>
              <a:rPr lang="en-US" altLang="zh-CN" sz="2800">
                <a:sym typeface="Symbol" panose="05050102010706020507" pitchFamily="18" charset="2"/>
              </a:rPr>
              <a:t></a:t>
            </a:r>
            <a:r>
              <a:rPr lang="en-US" altLang="zh-CN" sz="2800" i="1" err="1">
                <a:sym typeface="+mn-ea"/>
              </a:rPr>
              <a:t>B</a:t>
            </a:r>
            <a:r>
              <a:rPr lang="en-US" altLang="zh-CN" sz="2800" err="1">
                <a:sym typeface="+mn-ea"/>
              </a:rPr>
              <a:t>(</a:t>
            </a:r>
            <a:r>
              <a:rPr lang="en-US" altLang="zh-CN" sz="2800" i="1" err="1">
                <a:sym typeface="+mn-ea"/>
              </a:rPr>
              <a:t>x</a:t>
            </a:r>
            <a:r>
              <a:rPr lang="en-US" altLang="zh-CN" sz="2800">
                <a:sym typeface="+mn-ea"/>
              </a:rPr>
              <a:t>)) </a:t>
            </a:r>
            <a:r>
              <a:rPr lang="en-US" altLang="zh-CN" sz="2800">
                <a:sym typeface="Symbol" panose="05050102010706020507" pitchFamily="18" charset="2"/>
              </a:rPr>
              <a:t></a:t>
            </a:r>
            <a:r>
              <a:rPr lang="en-US" altLang="zh-CN" sz="2800">
                <a:sym typeface="+mn-ea"/>
              </a:rPr>
              <a:t> </a:t>
            </a:r>
            <a:r>
              <a:rPr lang="en-US" altLang="zh-CN" sz="2800">
                <a:sym typeface="Symbol" panose="05050102010706020507" pitchFamily="18" charset="2"/>
              </a:rPr>
              <a:t></a:t>
            </a:r>
            <a:r>
              <a:rPr lang="en-US" altLang="zh-CN" sz="2800" i="1" err="1">
                <a:sym typeface="+mn-ea"/>
              </a:rPr>
              <a:t>xA</a:t>
            </a:r>
            <a:r>
              <a:rPr lang="en-US" altLang="zh-CN" sz="2800" err="1">
                <a:sym typeface="+mn-ea"/>
              </a:rPr>
              <a:t>(</a:t>
            </a:r>
            <a:r>
              <a:rPr lang="en-US" altLang="zh-CN" sz="2800" i="1" err="1">
                <a:sym typeface="+mn-ea"/>
              </a:rPr>
              <a:t>x</a:t>
            </a:r>
            <a:r>
              <a:rPr lang="en-US" altLang="zh-CN" sz="2800" err="1">
                <a:sym typeface="+mn-ea"/>
              </a:rPr>
              <a:t>)</a:t>
            </a:r>
            <a:r>
              <a:rPr lang="en-US" altLang="zh-CN" sz="2800">
                <a:sym typeface="Symbol" panose="05050102010706020507" pitchFamily="18" charset="2"/>
              </a:rPr>
              <a:t></a:t>
            </a:r>
            <a:r>
              <a:rPr lang="en-US" altLang="zh-CN" sz="2800" err="1">
                <a:sym typeface="Symbol" panose="05050102010706020507" pitchFamily="18" charset="2"/>
              </a:rPr>
              <a:t></a:t>
            </a:r>
            <a:r>
              <a:rPr lang="en-US" altLang="zh-CN" sz="2800" i="1" err="1">
                <a:sym typeface="+mn-ea"/>
              </a:rPr>
              <a:t>xB</a:t>
            </a:r>
            <a:r>
              <a:rPr lang="en-US" altLang="zh-CN" sz="2800" err="1">
                <a:sym typeface="+mn-ea"/>
              </a:rPr>
              <a:t>(</a:t>
            </a:r>
            <a:r>
              <a:rPr lang="en-US" altLang="zh-CN" sz="2800" i="1" err="1">
                <a:sym typeface="+mn-ea"/>
              </a:rPr>
              <a:t>x</a:t>
            </a:r>
            <a:r>
              <a:rPr lang="en-US" altLang="zh-CN" sz="2800" i="1">
                <a:sym typeface="+mn-ea"/>
              </a:rPr>
              <a:t>)</a:t>
            </a:r>
            <a:endParaRPr lang="en-US" altLang="zh-CN" sz="2800"/>
          </a:p>
          <a:p>
            <a:pPr fontAlgn="auto">
              <a:lnSpc>
                <a:spcPct val="100000"/>
              </a:lnSpc>
              <a:buFont typeface="Wingdings" panose="05000000000000000000" charset="0"/>
              <a:buChar char="Ø"/>
            </a:pPr>
            <a:r>
              <a:rPr lang="zh-CN" altLang="en-US" sz="2800" dirty="0">
                <a:sym typeface="+mn-ea"/>
              </a:rPr>
              <a:t>７．</a:t>
            </a:r>
            <a:r>
              <a:rPr lang="zh-CN" altLang="en-US" sz="2800" dirty="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A</a:t>
            </a:r>
            <a:r>
              <a:rPr lang="en-US" altLang="zh-CN" sz="2800" err="1">
                <a:sym typeface="+mn-ea"/>
              </a:rPr>
              <a:t>(</a:t>
            </a:r>
            <a:r>
              <a:rPr lang="en-US" altLang="zh-CN" sz="2800" i="1" err="1">
                <a:sym typeface="+mn-ea"/>
              </a:rPr>
              <a:t>x</a:t>
            </a:r>
            <a:r>
              <a:rPr lang="en-US" altLang="zh-CN" sz="2800" err="1">
                <a:sym typeface="+mn-ea"/>
              </a:rPr>
              <a:t>)</a:t>
            </a:r>
            <a:r>
              <a:rPr lang="en-US" altLang="zh-CN" sz="2800">
                <a:sym typeface="Symbol" panose="05050102010706020507" pitchFamily="18" charset="2"/>
              </a:rPr>
              <a:t></a:t>
            </a:r>
            <a:r>
              <a:rPr lang="en-US" altLang="zh-CN" sz="2800" i="1" err="1">
                <a:sym typeface="+mn-ea"/>
              </a:rPr>
              <a:t>B</a:t>
            </a:r>
            <a:r>
              <a:rPr lang="en-US" altLang="zh-CN" sz="2800" err="1">
                <a:sym typeface="+mn-ea"/>
              </a:rPr>
              <a:t>(</a:t>
            </a:r>
            <a:r>
              <a:rPr lang="en-US" altLang="zh-CN" sz="2800" i="1" err="1">
                <a:sym typeface="+mn-ea"/>
              </a:rPr>
              <a:t>x</a:t>
            </a:r>
            <a:r>
              <a:rPr lang="en-US" altLang="zh-CN" sz="2800" err="1">
                <a:sym typeface="+mn-ea"/>
              </a:rPr>
              <a:t>))∧</a:t>
            </a:r>
            <a:r>
              <a:rPr lang="en-US" altLang="zh-CN" sz="2800" err="1">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B</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C</a:t>
            </a:r>
            <a:r>
              <a:rPr lang="en-US" altLang="zh-CN" sz="2800" err="1">
                <a:sym typeface="+mn-ea"/>
              </a:rPr>
              <a:t>(</a:t>
            </a:r>
            <a:r>
              <a:rPr lang="en-US" altLang="zh-CN" sz="2800" i="1" err="1">
                <a:sym typeface="+mn-ea"/>
              </a:rPr>
              <a:t>x</a:t>
            </a:r>
            <a:r>
              <a:rPr lang="en-US" altLang="zh-CN" sz="2800">
                <a:sym typeface="+mn-ea"/>
              </a:rPr>
              <a:t>)) </a:t>
            </a:r>
            <a:r>
              <a:rPr lang="en-US" altLang="zh-CN" sz="280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A</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C</a:t>
            </a:r>
            <a:r>
              <a:rPr lang="en-US" altLang="zh-CN" sz="2800" err="1">
                <a:sym typeface="+mn-ea"/>
              </a:rPr>
              <a:t>(</a:t>
            </a:r>
            <a:r>
              <a:rPr lang="en-US" altLang="zh-CN" sz="2800" i="1" err="1">
                <a:sym typeface="+mn-ea"/>
              </a:rPr>
              <a:t>x</a:t>
            </a:r>
            <a:r>
              <a:rPr lang="en-US" altLang="zh-CN" sz="2800">
                <a:sym typeface="+mn-ea"/>
              </a:rPr>
              <a:t>))</a:t>
            </a:r>
            <a:endParaRPr lang="en-US" altLang="zh-CN" sz="2800"/>
          </a:p>
          <a:p>
            <a:pPr fontAlgn="auto">
              <a:lnSpc>
                <a:spcPct val="100000"/>
              </a:lnSpc>
              <a:buFont typeface="Wingdings" panose="05000000000000000000" charset="0"/>
              <a:buChar char="Ø"/>
            </a:pPr>
            <a:r>
              <a:rPr lang="zh-CN" altLang="en-US" sz="2800" dirty="0">
                <a:sym typeface="+mn-ea"/>
              </a:rPr>
              <a:t>８．</a:t>
            </a:r>
            <a:r>
              <a:rPr lang="zh-CN" altLang="en-US" sz="2800" dirty="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A</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B</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A</a:t>
            </a:r>
            <a:r>
              <a:rPr lang="en-US" altLang="zh-CN" sz="2800" err="1">
                <a:sym typeface="+mn-ea"/>
              </a:rPr>
              <a:t>(</a:t>
            </a:r>
            <a:r>
              <a:rPr lang="en-US" altLang="zh-CN" sz="2800" i="1" err="1">
                <a:sym typeface="+mn-ea"/>
              </a:rPr>
              <a:t>a</a:t>
            </a:r>
            <a:r>
              <a:rPr lang="en-US" altLang="zh-CN" sz="2800" err="1">
                <a:sym typeface="+mn-ea"/>
              </a:rPr>
              <a:t>)</a:t>
            </a:r>
            <a:r>
              <a:rPr lang="en-US" altLang="zh-CN" sz="2800">
                <a:sym typeface="Symbol" panose="05050102010706020507" pitchFamily="18" charset="2"/>
              </a:rPr>
              <a:t></a:t>
            </a:r>
            <a:r>
              <a:rPr lang="en-US" altLang="zh-CN" sz="2800" i="1" err="1">
                <a:sym typeface="+mn-ea"/>
              </a:rPr>
              <a:t>B</a:t>
            </a:r>
            <a:r>
              <a:rPr lang="en-US" altLang="zh-CN" sz="2800" err="1">
                <a:sym typeface="+mn-ea"/>
              </a:rPr>
              <a:t>(</a:t>
            </a:r>
            <a:r>
              <a:rPr lang="en-US" altLang="zh-CN" sz="2800" i="1" err="1">
                <a:sym typeface="+mn-ea"/>
              </a:rPr>
              <a:t>a</a:t>
            </a:r>
            <a:r>
              <a:rPr lang="en-US" altLang="zh-CN" sz="2800">
                <a:sym typeface="+mn-ea"/>
              </a:rPr>
              <a:t>)</a:t>
            </a:r>
            <a:endParaRPr lang="en-US" altLang="zh-CN" sz="2800"/>
          </a:p>
          <a:p>
            <a:pPr fontAlgn="auto">
              <a:lnSpc>
                <a:spcPct val="100000"/>
              </a:lnSpc>
              <a:buFont typeface="Wingdings" panose="05000000000000000000" charset="0"/>
              <a:buChar char="Ø"/>
            </a:pPr>
            <a:r>
              <a:rPr lang="zh-CN" altLang="en-US" sz="2800" dirty="0">
                <a:sym typeface="+mn-ea"/>
              </a:rPr>
              <a:t>９．</a:t>
            </a:r>
            <a:r>
              <a:rPr lang="zh-CN" altLang="en-US" sz="2800" dirty="0">
                <a:sym typeface="Symbol" panose="05050102010706020507" pitchFamily="18" charset="2"/>
              </a:rPr>
              <a:t></a:t>
            </a:r>
            <a:r>
              <a:rPr lang="en-US" altLang="zh-CN" sz="2800" i="1" err="1">
                <a:sym typeface="+mn-ea"/>
              </a:rPr>
              <a:t>x</a:t>
            </a:r>
            <a:r>
              <a:rPr lang="en-US" altLang="zh-CN" sz="2800" err="1">
                <a:sym typeface="Symbol" panose="05050102010706020507" pitchFamily="18" charset="2"/>
              </a:rPr>
              <a:t></a:t>
            </a:r>
            <a:r>
              <a:rPr lang="en-US" altLang="zh-CN" sz="2800" i="1" err="1">
                <a:sym typeface="+mn-ea"/>
              </a:rPr>
              <a:t>yA</a:t>
            </a:r>
            <a:r>
              <a:rPr lang="en-US" altLang="zh-CN" sz="2800" err="1">
                <a:sym typeface="+mn-ea"/>
              </a:rPr>
              <a:t>(</a:t>
            </a:r>
            <a:r>
              <a:rPr lang="en-US" altLang="zh-CN" sz="2800" i="1" err="1">
                <a:sym typeface="+mn-ea"/>
              </a:rPr>
              <a:t>x</a:t>
            </a:r>
            <a:r>
              <a:rPr lang="zh-CN" altLang="en-US" sz="2800" dirty="0">
                <a:sym typeface="+mn-ea"/>
              </a:rPr>
              <a:t>，</a:t>
            </a:r>
            <a:r>
              <a:rPr lang="en-US" altLang="zh-CN" sz="2800" i="1">
                <a:sym typeface="+mn-ea"/>
              </a:rPr>
              <a:t>y</a:t>
            </a:r>
            <a:r>
              <a:rPr lang="en-US" altLang="zh-CN" sz="2800">
                <a:sym typeface="+mn-ea"/>
              </a:rPr>
              <a:t>) </a:t>
            </a:r>
            <a:r>
              <a:rPr lang="en-US" altLang="zh-CN" sz="2800">
                <a:sym typeface="Symbol" panose="05050102010706020507" pitchFamily="18" charset="2"/>
              </a:rPr>
              <a:t></a:t>
            </a:r>
            <a:r>
              <a:rPr lang="en-US" altLang="zh-CN" sz="2800">
                <a:sym typeface="+mn-ea"/>
              </a:rPr>
              <a:t> </a:t>
            </a:r>
            <a:r>
              <a:rPr lang="en-US" altLang="zh-CN" sz="2800">
                <a:sym typeface="Symbol" panose="05050102010706020507" pitchFamily="18" charset="2"/>
              </a:rPr>
              <a:t></a:t>
            </a:r>
            <a:r>
              <a:rPr lang="en-US" altLang="zh-CN" sz="2800" i="1" err="1">
                <a:sym typeface="+mn-ea"/>
              </a:rPr>
              <a:t>x</a:t>
            </a:r>
            <a:r>
              <a:rPr lang="en-US" altLang="zh-CN" sz="2800" err="1">
                <a:sym typeface="Symbol" panose="05050102010706020507" pitchFamily="18" charset="2"/>
              </a:rPr>
              <a:t></a:t>
            </a:r>
            <a:r>
              <a:rPr lang="en-US" altLang="zh-CN" sz="2800" i="1" err="1">
                <a:sym typeface="+mn-ea"/>
              </a:rPr>
              <a:t>yA</a:t>
            </a:r>
            <a:r>
              <a:rPr lang="en-US" altLang="zh-CN" sz="2800" err="1">
                <a:sym typeface="+mn-ea"/>
              </a:rPr>
              <a:t>(</a:t>
            </a:r>
            <a:r>
              <a:rPr lang="en-US" altLang="zh-CN" sz="2800" i="1" err="1">
                <a:sym typeface="+mn-ea"/>
              </a:rPr>
              <a:t>x</a:t>
            </a:r>
            <a:r>
              <a:rPr lang="zh-CN" altLang="en-US" sz="2800" dirty="0">
                <a:sym typeface="+mn-ea"/>
              </a:rPr>
              <a:t>，</a:t>
            </a:r>
            <a:r>
              <a:rPr lang="en-US" altLang="zh-CN" sz="2800" i="1">
                <a:sym typeface="+mn-ea"/>
              </a:rPr>
              <a:t>y</a:t>
            </a:r>
            <a:r>
              <a:rPr lang="en-US" altLang="zh-CN" sz="2800">
                <a:sym typeface="+mn-ea"/>
              </a:rPr>
              <a:t>)</a:t>
            </a:r>
            <a:endParaRPr lang="en-US" altLang="zh-CN" sz="2800"/>
          </a:p>
          <a:p>
            <a:pPr fontAlgn="auto">
              <a:lnSpc>
                <a:spcPct val="100000"/>
              </a:lnSpc>
              <a:buFont typeface="Wingdings" panose="05000000000000000000" charset="0"/>
              <a:buChar char="Ø"/>
            </a:pPr>
            <a:r>
              <a:rPr lang="en-US" altLang="zh-CN" sz="2800">
                <a:sym typeface="+mn-ea"/>
              </a:rPr>
              <a:t>10</a:t>
            </a:r>
            <a:r>
              <a:rPr lang="zh-CN" altLang="en-US" sz="2800" dirty="0">
                <a:sym typeface="+mn-ea"/>
              </a:rPr>
              <a:t>．</a:t>
            </a:r>
            <a:r>
              <a:rPr lang="zh-CN" altLang="en-US" sz="2800" dirty="0">
                <a:sym typeface="Symbol" panose="05050102010706020507" pitchFamily="18" charset="2"/>
              </a:rPr>
              <a:t></a:t>
            </a:r>
            <a:r>
              <a:rPr lang="zh-CN" altLang="en-US" sz="2800" i="1" dirty="0">
                <a:sym typeface="+mn-ea"/>
              </a:rPr>
              <a:t> </a:t>
            </a:r>
            <a:r>
              <a:rPr lang="en-US" altLang="zh-CN" sz="2800" i="1" err="1">
                <a:sym typeface="+mn-ea"/>
              </a:rPr>
              <a:t>x</a:t>
            </a:r>
            <a:r>
              <a:rPr lang="en-US" altLang="zh-CN" sz="2800" err="1">
                <a:sym typeface="Symbol" panose="05050102010706020507" pitchFamily="18" charset="2"/>
              </a:rPr>
              <a:t></a:t>
            </a:r>
            <a:r>
              <a:rPr lang="en-US" altLang="zh-CN" sz="2800" i="1" err="1">
                <a:sym typeface="+mn-ea"/>
              </a:rPr>
              <a:t>yA</a:t>
            </a:r>
            <a:r>
              <a:rPr lang="en-US" altLang="zh-CN" sz="2800" err="1">
                <a:sym typeface="+mn-ea"/>
              </a:rPr>
              <a:t>(</a:t>
            </a:r>
            <a:r>
              <a:rPr lang="en-US" altLang="zh-CN" sz="2800" i="1" err="1">
                <a:sym typeface="+mn-ea"/>
              </a:rPr>
              <a:t>x</a:t>
            </a:r>
            <a:r>
              <a:rPr lang="zh-CN" altLang="en-US" sz="2800" dirty="0">
                <a:sym typeface="+mn-ea"/>
              </a:rPr>
              <a:t>，</a:t>
            </a:r>
            <a:r>
              <a:rPr lang="en-US" altLang="zh-CN" sz="2800" i="1">
                <a:sym typeface="+mn-ea"/>
              </a:rPr>
              <a:t>y</a:t>
            </a:r>
            <a:r>
              <a:rPr lang="en-US" altLang="zh-CN" sz="2800">
                <a:sym typeface="+mn-ea"/>
              </a:rPr>
              <a:t>) </a:t>
            </a:r>
            <a:r>
              <a:rPr lang="en-US" altLang="zh-CN" sz="2800">
                <a:sym typeface="Symbol" panose="05050102010706020507" pitchFamily="18" charset="2"/>
              </a:rPr>
              <a:t></a:t>
            </a:r>
            <a:r>
              <a:rPr lang="en-US" altLang="zh-CN" sz="2800">
                <a:sym typeface="+mn-ea"/>
              </a:rPr>
              <a:t> </a:t>
            </a:r>
            <a:r>
              <a:rPr lang="en-US" altLang="zh-CN" sz="2800">
                <a:sym typeface="Symbol" panose="05050102010706020507" pitchFamily="18" charset="2"/>
              </a:rPr>
              <a:t></a:t>
            </a:r>
            <a:r>
              <a:rPr lang="en-US" altLang="zh-CN" sz="2800" i="1" err="1">
                <a:sym typeface="+mn-ea"/>
              </a:rPr>
              <a:t>y</a:t>
            </a:r>
            <a:r>
              <a:rPr lang="en-US" altLang="zh-CN" sz="2800" err="1">
                <a:sym typeface="Symbol" panose="05050102010706020507" pitchFamily="18" charset="2"/>
              </a:rPr>
              <a:t></a:t>
            </a:r>
            <a:r>
              <a:rPr lang="en-US" altLang="zh-CN" sz="2800" i="1" err="1">
                <a:sym typeface="+mn-ea"/>
              </a:rPr>
              <a:t>xA</a:t>
            </a:r>
            <a:r>
              <a:rPr lang="en-US" altLang="zh-CN" sz="2800" err="1">
                <a:sym typeface="+mn-ea"/>
              </a:rPr>
              <a:t>(</a:t>
            </a:r>
            <a:r>
              <a:rPr lang="en-US" altLang="zh-CN" sz="2800" i="1" err="1">
                <a:sym typeface="+mn-ea"/>
              </a:rPr>
              <a:t>x</a:t>
            </a:r>
            <a:r>
              <a:rPr lang="zh-CN" altLang="en-US" sz="2800" dirty="0">
                <a:sym typeface="+mn-ea"/>
              </a:rPr>
              <a:t>，</a:t>
            </a:r>
            <a:r>
              <a:rPr lang="en-US" altLang="zh-CN" sz="2800" i="1">
                <a:sym typeface="+mn-ea"/>
              </a:rPr>
              <a:t>y</a:t>
            </a:r>
            <a:r>
              <a:rPr lang="en-US" altLang="zh-CN" sz="2800">
                <a:sym typeface="+mn-ea"/>
              </a:rPr>
              <a:t>)</a:t>
            </a:r>
            <a:endParaRPr lang="zh-CN" altLang="en-US" sz="2800" dirty="0"/>
          </a:p>
          <a:p>
            <a:pPr fontAlgn="auto">
              <a:lnSpc>
                <a:spcPct val="10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0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0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解释性证明过程</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Times New Roman" panose="02020603050405020304" pitchFamily="18" charset="0"/>
              <a:sym typeface="+mn-ea"/>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sym typeface="+mn-ea"/>
              </a:rPr>
              <a:t>公式</a:t>
            </a:r>
            <a:r>
              <a:rPr lang="en-US" altLang="zh-CN" sz="2800">
                <a:latin typeface="Times New Roman" panose="02020603050405020304" pitchFamily="18" charset="0"/>
                <a:sym typeface="+mn-ea"/>
              </a:rPr>
              <a:t>10</a:t>
            </a:r>
            <a:r>
              <a:rPr lang="zh-CN" altLang="en-US" sz="2800" dirty="0">
                <a:latin typeface="Times New Roman" panose="02020603050405020304" pitchFamily="18" charset="0"/>
                <a:sym typeface="+mn-ea"/>
              </a:rPr>
              <a:t>：</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yA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zh-CN" altLang="en-US" sz="2800" dirty="0">
                <a:latin typeface="Times New Roman" panose="02020603050405020304" pitchFamily="18" charset="0"/>
                <a:sym typeface="+mn-ea"/>
              </a:rPr>
              <a:t>，</a:t>
            </a:r>
            <a:r>
              <a:rPr lang="en-US" altLang="zh-CN" sz="2800" i="1">
                <a:latin typeface="Times New Roman" panose="02020603050405020304" pitchFamily="18" charset="0"/>
                <a:sym typeface="+mn-ea"/>
              </a:rPr>
              <a:t>y</a:t>
            </a:r>
            <a:r>
              <a:rPr lang="en-US" altLang="zh-CN" sz="2800">
                <a:latin typeface="Times New Roman" panose="02020603050405020304" pitchFamily="18" charset="0"/>
                <a:sym typeface="+mn-ea"/>
              </a:rPr>
              <a:t>) </a:t>
            </a:r>
            <a:r>
              <a:rPr lang="en-US" altLang="zh-CN" sz="2800">
                <a:latin typeface="Times New Roman" panose="02020603050405020304" pitchFamily="18" charset="0"/>
                <a:sym typeface="Symbol" panose="05050102010706020507" pitchFamily="18" charset="2"/>
              </a:rPr>
              <a:t></a:t>
            </a:r>
            <a:r>
              <a:rPr lang="en-US" altLang="zh-CN" sz="2800">
                <a:latin typeface="Times New Roman" panose="02020603050405020304" pitchFamily="18" charset="0"/>
                <a:sym typeface="+mn-ea"/>
              </a:rPr>
              <a:t> </a:t>
            </a:r>
            <a:r>
              <a:rPr lang="en-US" altLang="zh-CN" sz="280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y</a:t>
            </a:r>
            <a:r>
              <a:rPr lang="en-US" altLang="zh-CN" sz="2800" err="1">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zh-CN" altLang="en-US" sz="2800" dirty="0">
                <a:latin typeface="Times New Roman" panose="02020603050405020304" pitchFamily="18" charset="0"/>
                <a:sym typeface="+mn-ea"/>
              </a:rPr>
              <a:t>，</a:t>
            </a:r>
            <a:r>
              <a:rPr lang="en-US" altLang="zh-CN" sz="2800" i="1">
                <a:latin typeface="Times New Roman" panose="02020603050405020304" pitchFamily="18" charset="0"/>
                <a:sym typeface="+mn-ea"/>
              </a:rPr>
              <a:t>y</a:t>
            </a:r>
            <a:r>
              <a:rPr lang="en-US" altLang="zh-CN" sz="2800">
                <a:latin typeface="Times New Roman" panose="02020603050405020304" pitchFamily="18" charset="0"/>
                <a:sym typeface="+mn-ea"/>
              </a:rPr>
              <a:t>)</a:t>
            </a:r>
            <a:endParaRPr lang="en-US" altLang="zh-CN" sz="2800">
              <a:latin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Times New Roman" panose="02020603050405020304" pitchFamily="18" charset="0"/>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sym typeface="+mn-ea"/>
              </a:rPr>
              <a:t>设在解释</a:t>
            </a:r>
            <a:r>
              <a:rPr lang="en-US" altLang="zh-CN" sz="2800" i="1">
                <a:latin typeface="Times New Roman" panose="02020603050405020304" pitchFamily="18" charset="0"/>
                <a:sym typeface="+mn-ea"/>
              </a:rPr>
              <a:t>I</a:t>
            </a:r>
            <a:r>
              <a:rPr lang="zh-CN" altLang="en-US" sz="2800" dirty="0">
                <a:latin typeface="Times New Roman" panose="02020603050405020304" pitchFamily="18" charset="0"/>
                <a:sym typeface="+mn-ea"/>
              </a:rPr>
              <a:t>和赋值</a:t>
            </a:r>
            <a:r>
              <a:rPr lang="en-US" altLang="zh-CN" sz="2800" i="1">
                <a:latin typeface="Times New Roman" panose="02020603050405020304" pitchFamily="18" charset="0"/>
                <a:sym typeface="+mn-ea"/>
              </a:rPr>
              <a:t>v</a:t>
            </a:r>
            <a:r>
              <a:rPr lang="zh-CN" altLang="en-US" sz="2800" dirty="0">
                <a:latin typeface="Times New Roman" panose="02020603050405020304" pitchFamily="18" charset="0"/>
                <a:sym typeface="+mn-ea"/>
              </a:rPr>
              <a:t>下，</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yA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zh-CN" altLang="en-US" sz="2800" dirty="0">
                <a:latin typeface="Times New Roman" panose="02020603050405020304" pitchFamily="18" charset="0"/>
                <a:sym typeface="+mn-ea"/>
              </a:rPr>
              <a:t>，</a:t>
            </a:r>
            <a:r>
              <a:rPr lang="en-US" altLang="zh-CN" sz="2800" i="1">
                <a:latin typeface="Times New Roman" panose="02020603050405020304" pitchFamily="18" charset="0"/>
                <a:sym typeface="+mn-ea"/>
              </a:rPr>
              <a:t>y</a:t>
            </a:r>
            <a:r>
              <a:rPr lang="en-US" altLang="zh-CN" sz="2800">
                <a:latin typeface="Times New Roman" panose="02020603050405020304" pitchFamily="18" charset="0"/>
                <a:sym typeface="+mn-ea"/>
              </a:rPr>
              <a:t>)</a:t>
            </a:r>
            <a:r>
              <a:rPr lang="zh-CN" altLang="en-US" sz="2800" dirty="0">
                <a:latin typeface="Times New Roman" panose="02020603050405020304" pitchFamily="18" charset="0"/>
                <a:sym typeface="+mn-ea"/>
              </a:rPr>
              <a:t>的真值为１，则必有</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D</a:t>
            </a:r>
            <a:r>
              <a:rPr lang="zh-CN" altLang="en-US" sz="2800" dirty="0">
                <a:latin typeface="Times New Roman" panose="02020603050405020304" pitchFamily="18" charset="0"/>
                <a:sym typeface="+mn-ea"/>
              </a:rPr>
              <a:t>使 </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yA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a</a:t>
            </a:r>
            <a:r>
              <a:rPr lang="zh-CN" altLang="en-US" sz="2800" dirty="0">
                <a:latin typeface="Times New Roman" panose="02020603050405020304" pitchFamily="18" charset="0"/>
                <a:sym typeface="+mn-ea"/>
              </a:rPr>
              <a:t>，</a:t>
            </a:r>
            <a:r>
              <a:rPr lang="en-US" altLang="zh-CN" sz="2800" i="1">
                <a:latin typeface="Times New Roman" panose="02020603050405020304" pitchFamily="18" charset="0"/>
                <a:sym typeface="+mn-ea"/>
              </a:rPr>
              <a:t>y</a:t>
            </a:r>
            <a:r>
              <a:rPr lang="en-US" altLang="zh-CN" sz="2800">
                <a:latin typeface="Times New Roman" panose="02020603050405020304" pitchFamily="18" charset="0"/>
                <a:sym typeface="+mn-ea"/>
              </a:rPr>
              <a:t>)</a:t>
            </a:r>
            <a:r>
              <a:rPr lang="zh-CN" altLang="en-US" sz="2800" dirty="0">
                <a:latin typeface="Times New Roman" panose="02020603050405020304" pitchFamily="18" charset="0"/>
                <a:sym typeface="+mn-ea"/>
              </a:rPr>
              <a:t>的真值为１，即对每一</a:t>
            </a:r>
            <a:r>
              <a:rPr lang="en-US" altLang="zh-CN" sz="2800" i="1" err="1">
                <a:latin typeface="Times New Roman" panose="02020603050405020304" pitchFamily="18" charset="0"/>
                <a:sym typeface="+mn-ea"/>
              </a:rPr>
              <a:t>y</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D</a:t>
            </a:r>
            <a:r>
              <a:rPr lang="zh-CN" altLang="en-US" sz="2800" dirty="0">
                <a:latin typeface="Times New Roman" panose="02020603050405020304" pitchFamily="18" charset="0"/>
                <a:sym typeface="+mn-ea"/>
              </a:rPr>
              <a:t>，</a:t>
            </a:r>
            <a:r>
              <a:rPr lang="en-US" altLang="zh-CN" sz="2800" i="1" err="1">
                <a:latin typeface="Times New Roman" panose="02020603050405020304" pitchFamily="18" charset="0"/>
                <a:sym typeface="+mn-ea"/>
              </a:rPr>
              <a:t>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a</a:t>
            </a:r>
            <a:r>
              <a:rPr lang="zh-CN" altLang="en-US" sz="2800" dirty="0">
                <a:latin typeface="Times New Roman" panose="02020603050405020304" pitchFamily="18" charset="0"/>
                <a:sym typeface="+mn-ea"/>
              </a:rPr>
              <a:t>，</a:t>
            </a:r>
            <a:r>
              <a:rPr lang="en-US" altLang="zh-CN" sz="2800" i="1">
                <a:latin typeface="Times New Roman" panose="02020603050405020304" pitchFamily="18" charset="0"/>
                <a:sym typeface="+mn-ea"/>
              </a:rPr>
              <a:t>y</a:t>
            </a:r>
            <a:r>
              <a:rPr lang="en-US" altLang="zh-CN" sz="2800">
                <a:latin typeface="Times New Roman" panose="02020603050405020304" pitchFamily="18" charset="0"/>
                <a:sym typeface="+mn-ea"/>
              </a:rPr>
              <a:t>) </a:t>
            </a:r>
            <a:r>
              <a:rPr lang="zh-CN" altLang="en-US" sz="2800" dirty="0">
                <a:latin typeface="Times New Roman" panose="02020603050405020304" pitchFamily="18" charset="0"/>
                <a:sym typeface="+mn-ea"/>
              </a:rPr>
              <a:t>的真值为１，从而对每一</a:t>
            </a:r>
            <a:r>
              <a:rPr lang="en-US" altLang="zh-CN" sz="2800" i="1" err="1">
                <a:latin typeface="Times New Roman" panose="02020603050405020304" pitchFamily="18" charset="0"/>
                <a:sym typeface="+mn-ea"/>
              </a:rPr>
              <a:t>y</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D</a:t>
            </a:r>
            <a:r>
              <a:rPr lang="zh-CN" altLang="en-US" sz="2800" dirty="0">
                <a:latin typeface="Times New Roman" panose="02020603050405020304" pitchFamily="18" charset="0"/>
                <a:sym typeface="+mn-ea"/>
              </a:rPr>
              <a:t>，</a:t>
            </a:r>
            <a:r>
              <a:rPr lang="zh-CN" altLang="en-US" sz="2800" i="1" dirty="0">
                <a:latin typeface="Times New Roman" panose="02020603050405020304" pitchFamily="18" charset="0"/>
                <a:sym typeface="+mn-ea"/>
              </a:rPr>
              <a:t> </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zh-CN" altLang="en-US" sz="2800" dirty="0">
                <a:latin typeface="Times New Roman" panose="02020603050405020304" pitchFamily="18" charset="0"/>
                <a:sym typeface="+mn-ea"/>
              </a:rPr>
              <a:t>，</a:t>
            </a:r>
            <a:r>
              <a:rPr lang="en-US" altLang="zh-CN" sz="2800" i="1">
                <a:latin typeface="Times New Roman" panose="02020603050405020304" pitchFamily="18" charset="0"/>
                <a:sym typeface="+mn-ea"/>
              </a:rPr>
              <a:t>y</a:t>
            </a:r>
            <a:r>
              <a:rPr lang="en-US" altLang="zh-CN" sz="2800">
                <a:latin typeface="Times New Roman" panose="02020603050405020304" pitchFamily="18" charset="0"/>
                <a:sym typeface="+mn-ea"/>
              </a:rPr>
              <a:t>)</a:t>
            </a:r>
            <a:r>
              <a:rPr lang="zh-CN" altLang="en-US" sz="2800" dirty="0">
                <a:latin typeface="Times New Roman" panose="02020603050405020304" pitchFamily="18" charset="0"/>
                <a:sym typeface="+mn-ea"/>
              </a:rPr>
              <a:t>为１，即</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y</a:t>
            </a:r>
            <a:r>
              <a:rPr lang="en-US" altLang="zh-CN" sz="2800" err="1">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zh-CN" altLang="en-US" sz="2800" dirty="0">
                <a:latin typeface="Times New Roman" panose="02020603050405020304" pitchFamily="18" charset="0"/>
                <a:sym typeface="+mn-ea"/>
              </a:rPr>
              <a:t>，</a:t>
            </a:r>
            <a:r>
              <a:rPr lang="en-US" altLang="zh-CN" sz="2800" i="1">
                <a:latin typeface="Times New Roman" panose="02020603050405020304" pitchFamily="18" charset="0"/>
                <a:sym typeface="+mn-ea"/>
              </a:rPr>
              <a:t>y</a:t>
            </a:r>
            <a:r>
              <a:rPr lang="en-US" altLang="zh-CN" sz="2800">
                <a:latin typeface="Times New Roman" panose="02020603050405020304" pitchFamily="18" charset="0"/>
                <a:sym typeface="+mn-ea"/>
              </a:rPr>
              <a:t>)</a:t>
            </a:r>
            <a:r>
              <a:rPr lang="zh-CN" altLang="en-US" sz="2800" dirty="0">
                <a:latin typeface="Times New Roman" panose="02020603050405020304" pitchFamily="18" charset="0"/>
                <a:sym typeface="+mn-ea"/>
              </a:rPr>
              <a:t>的真值为１</a:t>
            </a:r>
            <a:r>
              <a:rPr lang="zh-CN" altLang="en-US" sz="2800" dirty="0">
                <a:sym typeface="+mn-ea"/>
              </a:rPr>
              <a:t>．</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推理规则</a:t>
            </a: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a:sym typeface="+mn-ea"/>
              </a:rPr>
              <a:t>１．全称量词消去律 </a:t>
            </a:r>
            <a:r>
              <a:rPr lang="en-US" altLang="zh-CN" sz="2800">
                <a:sym typeface="+mn-ea"/>
              </a:rPr>
              <a:t>(</a:t>
            </a:r>
            <a:r>
              <a:rPr lang="en-US" altLang="zh-CN" sz="2800">
                <a:sym typeface="Symbol" panose="05050102010706020507" pitchFamily="18" charset="2"/>
              </a:rPr>
              <a:t></a:t>
            </a:r>
            <a:r>
              <a:rPr lang="en-US" altLang="zh-CN" sz="2800">
                <a:sym typeface="+mn-ea"/>
              </a:rPr>
              <a:t>-)</a:t>
            </a:r>
            <a:endParaRPr lang="en-US" altLang="zh-CN" sz="2800"/>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smtClean="0">
                <a:latin typeface="微软雅黑" panose="020B0503020204020204" charset="-122"/>
                <a:ea typeface="微软雅黑" panose="020B0503020204020204" charset="-122"/>
                <a:cs typeface="微软雅黑" panose="020B0503020204020204" charset="-122"/>
                <a:sym typeface="+mn-ea"/>
              </a:rPr>
              <a:t>条件：y不在A(x)中约束出现. c为固定个体.</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smtClean="0">
                <a:latin typeface="微软雅黑" panose="020B0503020204020204" charset="-122"/>
                <a:ea typeface="微软雅黑" panose="020B0503020204020204" charset="-122"/>
                <a:cs typeface="微软雅黑" panose="020B0503020204020204" charset="-122"/>
                <a:sym typeface="+mn-ea"/>
              </a:rPr>
              <a:t>规则的意思: 如果个体域的所有个体都具有性质A, 则个体域中的任一个个体具有性质A。</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3" name="对象 -2147482544"/>
          <p:cNvGraphicFramePr>
            <a:graphicFrameLocks noChangeAspect="1"/>
          </p:cNvGraphicFramePr>
          <p:nvPr/>
        </p:nvGraphicFramePr>
        <p:xfrm>
          <a:off x="1214120" y="2188845"/>
          <a:ext cx="1279525" cy="1010285"/>
        </p:xfrm>
        <a:graphic>
          <a:graphicData uri="http://schemas.openxmlformats.org/presentationml/2006/ole">
            <mc:AlternateContent xmlns:mc="http://schemas.openxmlformats.org/markup-compatibility/2006">
              <mc:Choice xmlns:v="urn:schemas-microsoft-com:vml" Requires="v">
                <p:oleObj spid="_x0000_s3076" name="" r:id="rId2" imgW="482600" imgH="381000" progId="Equation.3">
                  <p:embed/>
                </p:oleObj>
              </mc:Choice>
              <mc:Fallback>
                <p:oleObj name="" r:id="rId2" imgW="482600" imgH="381000" progId="Equation.3">
                  <p:embed/>
                  <p:pic>
                    <p:nvPicPr>
                      <p:cNvPr id="0" name="图片 3075"/>
                      <p:cNvPicPr/>
                      <p:nvPr/>
                    </p:nvPicPr>
                    <p:blipFill>
                      <a:blip r:embed="rId3"/>
                      <a:stretch>
                        <a:fillRect/>
                      </a:stretch>
                    </p:blipFill>
                    <p:spPr>
                      <a:xfrm>
                        <a:off x="1214120" y="2188845"/>
                        <a:ext cx="1279525" cy="1010285"/>
                      </a:xfrm>
                      <a:prstGeom prst="rect">
                        <a:avLst/>
                      </a:prstGeom>
                      <a:noFill/>
                      <a:ln w="38100">
                        <a:noFill/>
                        <a:miter/>
                      </a:ln>
                    </p:spPr>
                  </p:pic>
                </p:oleObj>
              </mc:Fallback>
            </mc:AlternateContent>
          </a:graphicData>
        </a:graphic>
      </p:graphicFrame>
      <p:graphicFrame>
        <p:nvGraphicFramePr>
          <p:cNvPr id="4" name="对象 -2147482548"/>
          <p:cNvGraphicFramePr>
            <a:graphicFrameLocks noChangeAspect="1"/>
          </p:cNvGraphicFramePr>
          <p:nvPr/>
        </p:nvGraphicFramePr>
        <p:xfrm>
          <a:off x="3419475" y="2188845"/>
          <a:ext cx="1224915" cy="967105"/>
        </p:xfrm>
        <a:graphic>
          <a:graphicData uri="http://schemas.openxmlformats.org/presentationml/2006/ole">
            <mc:AlternateContent xmlns:mc="http://schemas.openxmlformats.org/markup-compatibility/2006">
              <mc:Choice xmlns:v="urn:schemas-microsoft-com:vml" Requires="v">
                <p:oleObj spid="_x0000_s5" name="" r:id="rId4" imgW="482600" imgH="381000" progId="Equation.3">
                  <p:embed/>
                </p:oleObj>
              </mc:Choice>
              <mc:Fallback>
                <p:oleObj name="" r:id="rId4" imgW="482600" imgH="381000" progId="Equation.3">
                  <p:embed/>
                  <p:pic>
                    <p:nvPicPr>
                      <p:cNvPr id="0" name="图片 2"/>
                      <p:cNvPicPr/>
                      <p:nvPr/>
                    </p:nvPicPr>
                    <p:blipFill>
                      <a:blip r:embed="rId5"/>
                      <a:stretch>
                        <a:fillRect/>
                      </a:stretch>
                    </p:blipFill>
                    <p:spPr>
                      <a:xfrm>
                        <a:off x="3419475" y="2188845"/>
                        <a:ext cx="1224915" cy="967105"/>
                      </a:xfrm>
                      <a:prstGeom prst="rect">
                        <a:avLst/>
                      </a:prstGeom>
                      <a:noFill/>
                      <a:ln w="38100">
                        <a:noFill/>
                        <a:miter/>
                      </a:ln>
                    </p:spPr>
                  </p:pic>
                </p:oleObj>
              </mc:Fallback>
            </mc:AlternateContent>
          </a:graphicData>
        </a:graphic>
      </p:graphicFrame>
      <p:graphicFrame>
        <p:nvGraphicFramePr>
          <p:cNvPr id="6" name="对象 -2147482545"/>
          <p:cNvGraphicFramePr>
            <a:graphicFrameLocks noChangeAspect="1"/>
          </p:cNvGraphicFramePr>
          <p:nvPr/>
        </p:nvGraphicFramePr>
        <p:xfrm>
          <a:off x="5613400" y="2252345"/>
          <a:ext cx="1132840" cy="894080"/>
        </p:xfrm>
        <a:graphic>
          <a:graphicData uri="http://schemas.openxmlformats.org/presentationml/2006/ole">
            <mc:AlternateContent xmlns:mc="http://schemas.openxmlformats.org/markup-compatibility/2006">
              <mc:Choice xmlns:v="urn:schemas-microsoft-com:vml" Requires="v">
                <p:oleObj spid="_x0000_s8" name="" r:id="rId6" imgW="482600" imgH="381000" progId="Equation.3">
                  <p:embed/>
                </p:oleObj>
              </mc:Choice>
              <mc:Fallback>
                <p:oleObj name="" r:id="rId6" imgW="482600" imgH="381000" progId="Equation.3">
                  <p:embed/>
                  <p:pic>
                    <p:nvPicPr>
                      <p:cNvPr id="0" name="图片 3"/>
                      <p:cNvPicPr/>
                      <p:nvPr/>
                    </p:nvPicPr>
                    <p:blipFill>
                      <a:blip r:embed="rId7"/>
                      <a:stretch>
                        <a:fillRect/>
                      </a:stretch>
                    </p:blipFill>
                    <p:spPr>
                      <a:xfrm>
                        <a:off x="5613400" y="2252345"/>
                        <a:ext cx="1132840" cy="89408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２．全称量词引入律 </a:t>
            </a:r>
            <a:r>
              <a:rPr lang="en-US" altLang="zh-CN" sz="2800">
                <a:sym typeface="+mn-ea"/>
              </a:rPr>
              <a:t>(</a:t>
            </a:r>
            <a:r>
              <a:rPr lang="en-US" altLang="zh-CN" sz="2800">
                <a:sym typeface="Symbol" panose="05050102010706020507" pitchFamily="18" charset="2"/>
              </a:rPr>
              <a:t></a:t>
            </a:r>
            <a:r>
              <a:rPr lang="en-US" altLang="zh-CN" sz="2800">
                <a:sym typeface="+mn-ea"/>
              </a:rPr>
              <a:t>+)</a:t>
            </a: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marL="0" indent="0" fontAlgn="auto">
              <a:lnSpc>
                <a:spcPct val="150000"/>
              </a:lnSpc>
              <a:spcBef>
                <a:spcPts val="0"/>
              </a:spcBef>
              <a:buFont typeface="Wingdings" panose="05000000000000000000" charset="0"/>
              <a:buNone/>
            </a:pPr>
            <a:r>
              <a:rPr lang="en-US" altLang="zh-CN" sz="2800" dirty="0">
                <a:sym typeface="+mn-ea"/>
              </a:rPr>
              <a:t>    </a:t>
            </a:r>
            <a:r>
              <a:rPr lang="zh-CN" altLang="en-US" sz="2800" dirty="0">
                <a:sym typeface="+mn-ea"/>
              </a:rPr>
              <a:t>条件：在任意解释</a:t>
            </a:r>
            <a:r>
              <a:rPr lang="en-US" altLang="zh-CN" sz="2800" i="1">
                <a:sym typeface="+mn-ea"/>
              </a:rPr>
              <a:t>I</a:t>
            </a:r>
            <a:r>
              <a:rPr lang="zh-CN" altLang="en-US" sz="2800" dirty="0">
                <a:sym typeface="+mn-ea"/>
              </a:rPr>
              <a:t>和赋值</a:t>
            </a:r>
            <a:r>
              <a:rPr lang="en-US" altLang="zh-CN" sz="2800" i="1">
                <a:sym typeface="+mn-ea"/>
              </a:rPr>
              <a:t>v</a:t>
            </a:r>
            <a:r>
              <a:rPr lang="zh-CN" altLang="en-US" sz="2800" dirty="0">
                <a:sym typeface="+mn-ea"/>
              </a:rPr>
              <a:t>下，</a:t>
            </a:r>
            <a:r>
              <a:rPr lang="en-US" altLang="zh-CN" sz="2800" i="1" err="1">
                <a:sym typeface="+mn-ea"/>
              </a:rPr>
              <a:t>A</a:t>
            </a:r>
            <a:r>
              <a:rPr lang="en-US" altLang="zh-CN" sz="2800" err="1">
                <a:sym typeface="+mn-ea"/>
              </a:rPr>
              <a:t>(</a:t>
            </a:r>
            <a:r>
              <a:rPr lang="en-US" altLang="zh-CN" sz="2800" i="1" err="1">
                <a:sym typeface="+mn-ea"/>
              </a:rPr>
              <a:t>x</a:t>
            </a:r>
            <a:r>
              <a:rPr lang="en-US" altLang="zh-CN" sz="2800" err="1">
                <a:sym typeface="+mn-ea"/>
              </a:rPr>
              <a:t>)</a:t>
            </a:r>
            <a:r>
              <a:rPr lang="en-US" altLang="zh-CN" sz="2800" i="1" baseline="30000" err="1">
                <a:sym typeface="+mn-ea"/>
              </a:rPr>
              <a:t>I,v</a:t>
            </a:r>
            <a:r>
              <a:rPr lang="zh-CN" altLang="en-US" sz="2800" dirty="0">
                <a:sym typeface="+mn-ea"/>
              </a:rPr>
              <a:t>的真值与</a:t>
            </a:r>
            <a:r>
              <a:rPr lang="en-US" altLang="zh-CN" sz="2800" i="1">
                <a:sym typeface="+mn-ea"/>
              </a:rPr>
              <a:t>x</a:t>
            </a:r>
            <a:r>
              <a:rPr lang="zh-CN" altLang="en-US" sz="2800" dirty="0">
                <a:sym typeface="+mn-ea"/>
              </a:rPr>
              <a:t>无关</a:t>
            </a:r>
            <a:r>
              <a:rPr lang="en-US" altLang="zh-CN" sz="2800">
                <a:sym typeface="+mn-ea"/>
              </a:rPr>
              <a:t>.</a:t>
            </a:r>
            <a:endParaRPr lang="zh-CN" altLang="en-US" sz="2800" dirty="0"/>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smtClean="0">
                <a:latin typeface="微软雅黑" panose="020B0503020204020204" charset="-122"/>
                <a:ea typeface="微软雅黑" panose="020B0503020204020204" charset="-122"/>
                <a:cs typeface="微软雅黑" panose="020B0503020204020204" charset="-122"/>
                <a:sym typeface="+mn-ea"/>
              </a:rPr>
              <a:t>若个体域中任意一个个体都具有性质A, 则个体域中的全体个体都具有性质A。</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118796" name="对象 118795"/>
          <p:cNvGraphicFramePr/>
          <p:nvPr/>
        </p:nvGraphicFramePr>
        <p:xfrm>
          <a:off x="1828165" y="1626870"/>
          <a:ext cx="1551940" cy="1011555"/>
        </p:xfrm>
        <a:graphic>
          <a:graphicData uri="http://schemas.openxmlformats.org/presentationml/2006/ole">
            <mc:AlternateContent xmlns:mc="http://schemas.openxmlformats.org/markup-compatibility/2006">
              <mc:Choice xmlns:v="urn:schemas-microsoft-com:vml" Requires="v">
                <p:oleObj spid="_x0000_s3078" name="" r:id="rId2" imgW="596900" imgH="381000" progId="Equation.DSMT4">
                  <p:embed/>
                </p:oleObj>
              </mc:Choice>
              <mc:Fallback>
                <p:oleObj name="" r:id="rId2" imgW="596900" imgH="381000" progId="Equation.DSMT4">
                  <p:embed/>
                  <p:pic>
                    <p:nvPicPr>
                      <p:cNvPr id="0" name="图片 3077"/>
                      <p:cNvPicPr/>
                      <p:nvPr/>
                    </p:nvPicPr>
                    <p:blipFill>
                      <a:blip r:embed="rId3"/>
                      <a:stretch>
                        <a:fillRect/>
                      </a:stretch>
                    </p:blipFill>
                    <p:spPr>
                      <a:xfrm>
                        <a:off x="1828165" y="1626870"/>
                        <a:ext cx="1551940" cy="101155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３．存在量词消去律．</a:t>
            </a:r>
            <a:endParaRPr lang="zh-CN" altLang="en-US" sz="2800" dirty="0"/>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marL="0" indent="0" fontAlgn="auto">
              <a:lnSpc>
                <a:spcPct val="150000"/>
              </a:lnSpc>
              <a:spcBef>
                <a:spcPts val="0"/>
              </a:spcBef>
              <a:buFont typeface="Wingdings" panose="05000000000000000000" charset="0"/>
              <a:buNone/>
            </a:pPr>
            <a:r>
              <a:rPr lang="en-US" altLang="zh-CN" sz="2800" dirty="0">
                <a:sym typeface="+mn-ea"/>
              </a:rPr>
              <a:t>    </a:t>
            </a:r>
            <a:r>
              <a:rPr lang="zh-CN" altLang="en-US" sz="2800" dirty="0">
                <a:sym typeface="+mn-ea"/>
              </a:rPr>
              <a:t>其中：</a:t>
            </a:r>
            <a:r>
              <a:rPr lang="en-US" altLang="zh-CN" sz="2800" i="1">
                <a:sym typeface="+mn-ea"/>
              </a:rPr>
              <a:t>c</a:t>
            </a:r>
            <a:r>
              <a:rPr lang="zh-CN" altLang="en-US" sz="2800" dirty="0">
                <a:sym typeface="+mn-ea"/>
              </a:rPr>
              <a:t>是</a:t>
            </a:r>
            <a:r>
              <a:rPr lang="en-US" altLang="zh-CN" sz="2800">
                <a:sym typeface="+mn-ea"/>
              </a:rPr>
              <a:t>D</a:t>
            </a:r>
            <a:r>
              <a:rPr lang="zh-CN" altLang="en-US" sz="2800" dirty="0">
                <a:sym typeface="+mn-ea"/>
              </a:rPr>
              <a:t>中一个固定个体</a:t>
            </a:r>
            <a:r>
              <a:rPr lang="en-US" altLang="zh-CN" sz="2800">
                <a:sym typeface="+mn-ea"/>
              </a:rPr>
              <a:t>.</a:t>
            </a:r>
            <a:endParaRPr lang="en-US" altLang="zh-CN" sz="2800"/>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smtClean="0">
                <a:latin typeface="微软雅黑" panose="020B0503020204020204" charset="-122"/>
                <a:ea typeface="微软雅黑" panose="020B0503020204020204" charset="-122"/>
                <a:cs typeface="微软雅黑" panose="020B0503020204020204" charset="-122"/>
                <a:sym typeface="+mn-ea"/>
              </a:rPr>
              <a:t>如果个体域存在有性质A的个体，则个体域中必有某一个个体c具有性质A。</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smtClean="0">
                <a:latin typeface="微软雅黑" panose="020B0503020204020204" charset="-122"/>
                <a:ea typeface="微软雅黑" panose="020B0503020204020204" charset="-122"/>
                <a:cs typeface="微软雅黑" panose="020B0503020204020204" charset="-122"/>
                <a:sym typeface="+mn-ea"/>
              </a:rPr>
              <a:t>注意，这里的个体c不是任意的。</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3" name="对象 -2147482549"/>
          <p:cNvGraphicFramePr>
            <a:graphicFrameLocks noChangeAspect="1"/>
          </p:cNvGraphicFramePr>
          <p:nvPr/>
        </p:nvGraphicFramePr>
        <p:xfrm>
          <a:off x="2284730" y="1646555"/>
          <a:ext cx="1164590" cy="1002665"/>
        </p:xfrm>
        <a:graphic>
          <a:graphicData uri="http://schemas.openxmlformats.org/presentationml/2006/ole">
            <mc:AlternateContent xmlns:mc="http://schemas.openxmlformats.org/markup-compatibility/2006">
              <mc:Choice xmlns:v="urn:schemas-microsoft-com:vml" Requires="v">
                <p:oleObj spid="_x0000_s3076" name="" r:id="rId2" imgW="457200" imgH="393700" progId="Equation.3">
                  <p:embed/>
                </p:oleObj>
              </mc:Choice>
              <mc:Fallback>
                <p:oleObj name="" r:id="rId2" imgW="457200" imgH="393700" progId="Equation.3">
                  <p:embed/>
                  <p:pic>
                    <p:nvPicPr>
                      <p:cNvPr id="0" name="图片 3075"/>
                      <p:cNvPicPr/>
                      <p:nvPr/>
                    </p:nvPicPr>
                    <p:blipFill>
                      <a:blip r:embed="rId3"/>
                      <a:stretch>
                        <a:fillRect/>
                      </a:stretch>
                    </p:blipFill>
                    <p:spPr>
                      <a:xfrm>
                        <a:off x="2284730" y="1646555"/>
                        <a:ext cx="1164590" cy="100266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４．存在量词引入律</a:t>
            </a:r>
            <a:endParaRPr lang="zh-CN" altLang="en-US" sz="2800" dirty="0">
              <a:sym typeface="+mn-ea"/>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marL="0" indent="0" fontAlgn="auto">
              <a:lnSpc>
                <a:spcPct val="150000"/>
              </a:lnSpc>
              <a:spcBef>
                <a:spcPts val="0"/>
              </a:spcBef>
              <a:buFont typeface="Wingdings" panose="05000000000000000000" charset="0"/>
              <a:buNone/>
            </a:pPr>
            <a:r>
              <a:rPr lang="en-US" altLang="zh-CN" sz="2800" dirty="0">
                <a:sym typeface="+mn-ea"/>
              </a:rPr>
              <a:t>    </a:t>
            </a:r>
            <a:r>
              <a:rPr lang="zh-CN" altLang="en-US" sz="2800" dirty="0">
                <a:sym typeface="+mn-ea"/>
              </a:rPr>
              <a:t>条件：</a:t>
            </a:r>
            <a:r>
              <a:rPr lang="en-US" altLang="zh-CN" sz="2800" i="1">
                <a:sym typeface="+mn-ea"/>
              </a:rPr>
              <a:t>x</a:t>
            </a:r>
            <a:r>
              <a:rPr lang="zh-CN" altLang="en-US" sz="2800" dirty="0">
                <a:sym typeface="+mn-ea"/>
              </a:rPr>
              <a:t>不在</a:t>
            </a:r>
            <a:r>
              <a:rPr lang="en-US" altLang="zh-CN" sz="2800" i="1" err="1">
                <a:sym typeface="+mn-ea"/>
              </a:rPr>
              <a:t>A</a:t>
            </a:r>
            <a:r>
              <a:rPr lang="en-US" altLang="zh-CN" sz="2800" err="1">
                <a:sym typeface="+mn-ea"/>
              </a:rPr>
              <a:t>(</a:t>
            </a:r>
            <a:r>
              <a:rPr lang="en-US" altLang="zh-CN" sz="2800" i="1" err="1">
                <a:sym typeface="+mn-ea"/>
              </a:rPr>
              <a:t>c</a:t>
            </a:r>
            <a:r>
              <a:rPr lang="en-US" altLang="zh-CN" sz="2800">
                <a:sym typeface="+mn-ea"/>
              </a:rPr>
              <a:t>)</a:t>
            </a:r>
            <a:r>
              <a:rPr lang="zh-CN" altLang="en-US" sz="2800" dirty="0">
                <a:sym typeface="+mn-ea"/>
              </a:rPr>
              <a:t>中出现</a:t>
            </a: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dirty="0" smtClean="0">
                <a:latin typeface="微软雅黑" panose="020B0503020204020204" charset="-122"/>
                <a:ea typeface="微软雅黑" panose="020B0503020204020204" charset="-122"/>
                <a:cs typeface="微软雅黑" panose="020B0503020204020204" charset="-122"/>
                <a:sym typeface="+mn-ea"/>
              </a:rPr>
              <a:t>如果个体域中有某一个体c具有性质A, 则个体域中存在着具有性质A的个体。</a:t>
            </a: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119814" name="对象 119813"/>
          <p:cNvGraphicFramePr/>
          <p:nvPr/>
        </p:nvGraphicFramePr>
        <p:xfrm>
          <a:off x="1712595" y="1591945"/>
          <a:ext cx="1600200" cy="1066800"/>
        </p:xfrm>
        <a:graphic>
          <a:graphicData uri="http://schemas.openxmlformats.org/presentationml/2006/ole">
            <mc:AlternateContent xmlns:mc="http://schemas.openxmlformats.org/markup-compatibility/2006">
              <mc:Choice xmlns:v="urn:schemas-microsoft-com:vml" Requires="v">
                <p:oleObj spid="_x0000_s3080" name="" r:id="rId2" imgW="571500" imgH="381000" progId="Equation.DSMT4">
                  <p:embed/>
                </p:oleObj>
              </mc:Choice>
              <mc:Fallback>
                <p:oleObj name="" r:id="rId2" imgW="571500" imgH="381000" progId="Equation.DSMT4">
                  <p:embed/>
                  <p:pic>
                    <p:nvPicPr>
                      <p:cNvPr id="0" name="图片 3079"/>
                      <p:cNvPicPr/>
                      <p:nvPr/>
                    </p:nvPicPr>
                    <p:blipFill>
                      <a:blip r:embed="rId3"/>
                      <a:stretch>
                        <a:fillRect/>
                      </a:stretch>
                    </p:blipFill>
                    <p:spPr>
                      <a:xfrm>
                        <a:off x="1712595" y="1591945"/>
                        <a:ext cx="1600200" cy="10668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设P(x</a:t>
            </a:r>
            <a:r>
              <a:rPr lang="zh-CN" altLang="en-US" sz="2800" baseline="-25000" dirty="0">
                <a:solidFill>
                  <a:schemeClr val="tx1"/>
                </a:solidFill>
                <a:uFillTx/>
                <a:sym typeface="+mn-ea"/>
              </a:rPr>
              <a:t>１</a:t>
            </a:r>
            <a:r>
              <a:rPr lang="zh-CN" altLang="en-US" sz="2800" dirty="0">
                <a:sym typeface="+mn-ea"/>
              </a:rPr>
              <a:t>，x</a:t>
            </a:r>
            <a:r>
              <a:rPr lang="zh-CN" altLang="en-US" sz="2800" baseline="-25000" dirty="0">
                <a:solidFill>
                  <a:schemeClr val="tx1"/>
                </a:solidFill>
                <a:uFillTx/>
                <a:sym typeface="+mn-ea"/>
              </a:rPr>
              <a:t>２</a:t>
            </a:r>
            <a:r>
              <a:rPr lang="zh-CN" altLang="en-US" sz="2800" dirty="0">
                <a:sym typeface="+mn-ea"/>
              </a:rPr>
              <a:t>，…，x</a:t>
            </a:r>
            <a:r>
              <a:rPr lang="zh-CN" altLang="en-US" sz="2800" baseline="-25000" dirty="0">
                <a:solidFill>
                  <a:schemeClr val="tx1"/>
                </a:solidFill>
                <a:uFillTx/>
                <a:sym typeface="+mn-ea"/>
              </a:rPr>
              <a:t>n</a:t>
            </a:r>
            <a:r>
              <a:rPr lang="zh-CN" altLang="en-US" sz="2800" dirty="0">
                <a:sym typeface="+mn-ea"/>
              </a:rPr>
              <a:t>)是一个谓词，用论域D中的一组个体a</a:t>
            </a:r>
            <a:r>
              <a:rPr lang="zh-CN" altLang="en-US" sz="2800" baseline="-25000" dirty="0">
                <a:solidFill>
                  <a:schemeClr val="tx1"/>
                </a:solidFill>
                <a:uFillTx/>
                <a:sym typeface="+mn-ea"/>
              </a:rPr>
              <a:t>１</a:t>
            </a:r>
            <a:r>
              <a:rPr lang="zh-CN" altLang="en-US" sz="2800" dirty="0">
                <a:sym typeface="+mn-ea"/>
              </a:rPr>
              <a:t>，a</a:t>
            </a:r>
            <a:r>
              <a:rPr lang="zh-CN" altLang="en-US" sz="2800" baseline="-25000" dirty="0">
                <a:solidFill>
                  <a:schemeClr val="tx1"/>
                </a:solidFill>
                <a:uFillTx/>
                <a:sym typeface="+mn-ea"/>
              </a:rPr>
              <a:t>２</a:t>
            </a:r>
            <a:r>
              <a:rPr lang="zh-CN" altLang="en-US" sz="2800" dirty="0">
                <a:sym typeface="+mn-ea"/>
              </a:rPr>
              <a:t>，…，a</a:t>
            </a:r>
            <a:r>
              <a:rPr lang="zh-CN" altLang="en-US" sz="2800" baseline="-25000" dirty="0">
                <a:solidFill>
                  <a:schemeClr val="tx1"/>
                </a:solidFill>
                <a:uFillTx/>
                <a:sym typeface="+mn-ea"/>
              </a:rPr>
              <a:t>n</a:t>
            </a:r>
            <a:r>
              <a:rPr lang="zh-CN" altLang="en-US" sz="2800" dirty="0">
                <a:sym typeface="+mn-ea"/>
              </a:rPr>
              <a:t>代替 x</a:t>
            </a:r>
            <a:r>
              <a:rPr lang="zh-CN" altLang="en-US" sz="2800" baseline="-25000" dirty="0">
                <a:solidFill>
                  <a:schemeClr val="tx1"/>
                </a:solidFill>
                <a:uFillTx/>
                <a:sym typeface="+mn-ea"/>
              </a:rPr>
              <a:t>１</a:t>
            </a:r>
            <a:r>
              <a:rPr lang="zh-CN" altLang="en-US" sz="2800" dirty="0">
                <a:sym typeface="+mn-ea"/>
              </a:rPr>
              <a:t>，x</a:t>
            </a:r>
            <a:r>
              <a:rPr lang="zh-CN" altLang="en-US" sz="2800" baseline="-25000" dirty="0">
                <a:solidFill>
                  <a:schemeClr val="tx1"/>
                </a:solidFill>
                <a:uFillTx/>
                <a:sym typeface="+mn-ea"/>
              </a:rPr>
              <a:t>２</a:t>
            </a:r>
            <a:r>
              <a:rPr lang="zh-CN" altLang="en-US" sz="2800" dirty="0">
                <a:sym typeface="+mn-ea"/>
              </a:rPr>
              <a:t>，…，x</a:t>
            </a:r>
            <a:r>
              <a:rPr lang="zh-CN" altLang="en-US" sz="2800" baseline="-25000" dirty="0">
                <a:solidFill>
                  <a:schemeClr val="tx1"/>
                </a:solidFill>
                <a:uFillTx/>
                <a:sym typeface="+mn-ea"/>
              </a:rPr>
              <a:t>n</a:t>
            </a:r>
            <a:r>
              <a:rPr lang="zh-CN" altLang="en-US" sz="2800" dirty="0">
                <a:sym typeface="+mn-ea"/>
              </a:rPr>
              <a:t>，我们便得到一个命题P(a</a:t>
            </a:r>
            <a:r>
              <a:rPr lang="zh-CN" altLang="en-US" sz="2800" baseline="-25000" dirty="0">
                <a:solidFill>
                  <a:schemeClr val="tx1"/>
                </a:solidFill>
                <a:uFillTx/>
                <a:sym typeface="+mn-ea"/>
              </a:rPr>
              <a:t>１</a:t>
            </a:r>
            <a:r>
              <a:rPr lang="zh-CN" altLang="en-US" sz="2800" dirty="0">
                <a:sym typeface="+mn-ea"/>
              </a:rPr>
              <a:t>，a</a:t>
            </a:r>
            <a:r>
              <a:rPr lang="zh-CN" altLang="en-US" sz="2800" baseline="-25000" dirty="0">
                <a:solidFill>
                  <a:schemeClr val="tx1"/>
                </a:solidFill>
                <a:uFillTx/>
                <a:sym typeface="+mn-ea"/>
              </a:rPr>
              <a:t>２</a:t>
            </a:r>
            <a:r>
              <a:rPr lang="zh-CN" altLang="en-US" sz="2800" dirty="0">
                <a:sym typeface="+mn-ea"/>
              </a:rPr>
              <a:t>，…，a</a:t>
            </a:r>
            <a:r>
              <a:rPr lang="zh-CN" altLang="en-US" sz="2800" baseline="-25000" dirty="0">
                <a:solidFill>
                  <a:schemeClr val="tx1"/>
                </a:solidFill>
                <a:uFillTx/>
                <a:sym typeface="+mn-ea"/>
              </a:rPr>
              <a:t>n</a:t>
            </a:r>
            <a:r>
              <a:rPr lang="zh-CN" altLang="en-US" sz="2800" dirty="0">
                <a:sym typeface="+mn-ea"/>
              </a:rPr>
              <a:t>)，该命题的真值或为１或为０，所以，可以把P看成是从D</a:t>
            </a:r>
            <a:r>
              <a:rPr lang="zh-CN" altLang="en-US" sz="2800" baseline="30000" dirty="0">
                <a:solidFill>
                  <a:schemeClr val="tx1"/>
                </a:solidFill>
                <a:uFillTx/>
                <a:sym typeface="+mn-ea"/>
              </a:rPr>
              <a:t>n</a:t>
            </a:r>
            <a:r>
              <a:rPr lang="zh-CN" altLang="en-US" sz="2800" dirty="0">
                <a:sym typeface="+mn-ea"/>
              </a:rPr>
              <a:t>到｛０，１｝的一个映射．</a:t>
            </a:r>
            <a:endParaRPr lang="zh-CN" altLang="en-US" sz="2800" dirty="0">
              <a:sym typeface="+mn-ea"/>
            </a:endParaRPr>
          </a:p>
          <a:p>
            <a:pPr fontAlgn="auto">
              <a:lnSpc>
                <a:spcPct val="150000"/>
              </a:lnSpc>
              <a:spcBef>
                <a:spcPts val="0"/>
              </a:spcBef>
              <a:buFont typeface="Wingdings" panose="05000000000000000000" charset="0"/>
              <a:buChar char="Ø"/>
            </a:pPr>
            <a:r>
              <a:rPr lang="zh-CN" altLang="en-US" sz="2800" b="1" dirty="0">
                <a:sym typeface="+mn-ea"/>
              </a:rPr>
              <a:t>定义１</a:t>
            </a:r>
            <a:r>
              <a:rPr lang="zh-CN" altLang="en-US" sz="2800" dirty="0">
                <a:sym typeface="+mn-ea"/>
              </a:rPr>
              <a:t>　</a:t>
            </a:r>
            <a:r>
              <a:rPr lang="en-US" altLang="zh-CN" sz="2800" i="1" err="1">
                <a:sym typeface="+mn-ea"/>
              </a:rPr>
              <a:t>D</a:t>
            </a:r>
            <a:r>
              <a:rPr lang="en-US" altLang="zh-CN" sz="2800" i="1" baseline="30000" err="1">
                <a:sym typeface="+mn-ea"/>
              </a:rPr>
              <a:t>n</a:t>
            </a:r>
            <a:r>
              <a:rPr lang="zh-CN" altLang="en-US" sz="2800" dirty="0">
                <a:sym typeface="+mn-ea"/>
              </a:rPr>
              <a:t>到｛０，１｝的函数称为</a:t>
            </a:r>
            <a:r>
              <a:rPr lang="en-US" altLang="zh-CN" sz="2800" b="1" i="1">
                <a:solidFill>
                  <a:srgbClr val="FF0000"/>
                </a:solidFill>
                <a:sym typeface="+mn-ea"/>
              </a:rPr>
              <a:t>n</a:t>
            </a:r>
            <a:r>
              <a:rPr lang="zh-CN" altLang="en-US" sz="2800" b="1" dirty="0">
                <a:solidFill>
                  <a:srgbClr val="FF0000"/>
                </a:solidFill>
                <a:sym typeface="+mn-ea"/>
              </a:rPr>
              <a:t>元谓词</a:t>
            </a:r>
            <a:r>
              <a:rPr lang="zh-CN" altLang="en-US" sz="2800" dirty="0">
                <a:sym typeface="+mn-ea"/>
              </a:rPr>
              <a:t>或</a:t>
            </a:r>
            <a:r>
              <a:rPr lang="en-US" altLang="zh-CN" sz="2800" i="1">
                <a:sym typeface="+mn-ea"/>
              </a:rPr>
              <a:t>n</a:t>
            </a:r>
            <a:r>
              <a:rPr lang="zh-CN" altLang="en-US" sz="2800" dirty="0">
                <a:sym typeface="+mn-ea"/>
              </a:rPr>
              <a:t>元命题函数． </a:t>
            </a:r>
            <a:endParaRPr lang="zh-CN" altLang="en-US" sz="2800" dirty="0"/>
          </a:p>
          <a:p>
            <a:pPr fontAlgn="auto">
              <a:lnSpc>
                <a:spcPct val="150000"/>
              </a:lnSpc>
              <a:spcBef>
                <a:spcPts val="0"/>
              </a:spcBef>
              <a:buFont typeface="Wingdings" panose="05000000000000000000" charset="0"/>
              <a:buChar char="Ø"/>
            </a:pPr>
            <a:endParaRPr lang="zh-CN" altLang="en-US" sz="2800" dirty="0">
              <a:sym typeface="+mn-ea"/>
            </a:endParaRPr>
          </a:p>
          <a:p>
            <a:pPr fontAlgn="auto">
              <a:lnSpc>
                <a:spcPct val="150000"/>
              </a:lnSpc>
              <a:spcBef>
                <a:spcPts val="0"/>
              </a:spcBef>
              <a:buFont typeface="Wingdings" panose="05000000000000000000" charset="0"/>
              <a:buChar char="Ø"/>
            </a:pPr>
            <a:r>
              <a:rPr lang="zh-CN" altLang="en-US" sz="2800" dirty="0">
                <a:sym typeface="+mn-ea"/>
              </a:rPr>
              <a:t>命题逻辑中的五个联结词</a:t>
            </a:r>
            <a:r>
              <a:rPr lang="zh-CN" altLang="en-US" sz="2800" dirty="0">
                <a:sym typeface="Symbol" panose="05050102010706020507" pitchFamily="18" charset="2"/>
              </a:rPr>
              <a:t>，</a:t>
            </a:r>
            <a:r>
              <a:rPr lang="zh-CN" altLang="en-US" sz="2800" dirty="0">
                <a:sym typeface="+mn-ea"/>
              </a:rPr>
              <a:t>∨，∧，→ </a:t>
            </a:r>
            <a:r>
              <a:rPr lang="en-US" altLang="zh-CN" sz="2800">
                <a:sym typeface="+mn-ea"/>
              </a:rPr>
              <a:t>, </a:t>
            </a:r>
            <a:r>
              <a:rPr lang="en-US" altLang="zh-CN" sz="2800">
                <a:sym typeface="Symbol" panose="05050102010706020507" pitchFamily="18" charset="2"/>
              </a:rPr>
              <a:t></a:t>
            </a:r>
            <a:r>
              <a:rPr lang="zh-CN" altLang="en-US" sz="2800" dirty="0">
                <a:sym typeface="+mn-ea"/>
              </a:rPr>
              <a:t> ，均可平移到谓词逻辑 </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例１　前提：</a:t>
            </a:r>
            <a:r>
              <a:rPr lang="zh-CN" altLang="en-US" sz="2800" dirty="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P</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Q</a:t>
            </a:r>
            <a:r>
              <a:rPr lang="en-US" altLang="zh-CN" sz="2800" err="1">
                <a:sym typeface="+mn-ea"/>
              </a:rPr>
              <a:t>(</a:t>
            </a:r>
            <a:r>
              <a:rPr lang="en-US" altLang="zh-CN" sz="2800" i="1" err="1">
                <a:sym typeface="+mn-ea"/>
              </a:rPr>
              <a:t>x</a:t>
            </a:r>
            <a:r>
              <a:rPr lang="en-US" altLang="zh-CN" sz="2800">
                <a:sym typeface="+mn-ea"/>
              </a:rPr>
              <a:t>))    </a:t>
            </a:r>
            <a:r>
              <a:rPr lang="zh-CN" altLang="en-US" sz="2800" dirty="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Q</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R</a:t>
            </a:r>
            <a:r>
              <a:rPr lang="en-US" altLang="zh-CN" sz="2800" err="1">
                <a:sym typeface="+mn-ea"/>
              </a:rPr>
              <a:t>(</a:t>
            </a:r>
            <a:r>
              <a:rPr lang="en-US" altLang="zh-CN" sz="2800" i="1" err="1">
                <a:sym typeface="+mn-ea"/>
              </a:rPr>
              <a:t>x</a:t>
            </a:r>
            <a:r>
              <a:rPr lang="en-US" altLang="zh-CN" sz="2800">
                <a:sym typeface="+mn-ea"/>
              </a:rPr>
              <a:t>))</a:t>
            </a:r>
            <a:endParaRPr lang="en-US" altLang="zh-CN" sz="2800">
              <a:sym typeface="+mn-ea"/>
            </a:endParaRPr>
          </a:p>
          <a:p>
            <a:pPr marL="0" indent="0" fontAlgn="auto">
              <a:lnSpc>
                <a:spcPct val="150000"/>
              </a:lnSpc>
              <a:spcBef>
                <a:spcPts val="0"/>
              </a:spcBef>
              <a:buFont typeface="Wingdings" panose="05000000000000000000" charset="0"/>
              <a:buNone/>
            </a:pPr>
            <a:r>
              <a:rPr lang="en-US" altLang="zh-CN" sz="2800" dirty="0">
                <a:sym typeface="+mn-ea"/>
              </a:rPr>
              <a:t>                 </a:t>
            </a:r>
            <a:r>
              <a:rPr lang="zh-CN" altLang="en-US" sz="2800" dirty="0">
                <a:sym typeface="+mn-ea"/>
              </a:rPr>
              <a:t>结论：</a:t>
            </a:r>
            <a:r>
              <a:rPr lang="zh-CN" altLang="en-US" sz="2800" dirty="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P</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R</a:t>
            </a:r>
            <a:r>
              <a:rPr lang="en-US" altLang="zh-CN" sz="2800" err="1">
                <a:sym typeface="+mn-ea"/>
              </a:rPr>
              <a:t>(</a:t>
            </a:r>
            <a:r>
              <a:rPr lang="en-US" altLang="zh-CN" sz="2800" i="1" err="1">
                <a:sym typeface="+mn-ea"/>
              </a:rPr>
              <a:t>x</a:t>
            </a:r>
            <a:r>
              <a:rPr lang="en-US" altLang="zh-CN" sz="2800">
                <a:sym typeface="+mn-ea"/>
              </a:rPr>
              <a:t>))</a:t>
            </a:r>
            <a:endParaRPr lang="en-US" altLang="zh-CN" sz="2800"/>
          </a:p>
          <a:p>
            <a:pPr fontAlgn="auto">
              <a:lnSpc>
                <a:spcPct val="150000"/>
              </a:lnSpc>
              <a:spcBef>
                <a:spcPts val="0"/>
              </a:spcBef>
              <a:buFont typeface="Wingdings" panose="05000000000000000000" charset="0"/>
              <a:buChar char="Ø"/>
            </a:pPr>
            <a:r>
              <a:rPr lang="zh-CN" altLang="en-US" sz="2800" dirty="0">
                <a:sym typeface="+mn-ea"/>
              </a:rPr>
              <a:t>证明</a:t>
            </a:r>
            <a:endParaRPr lang="zh-CN" altLang="en-US" sz="2800" dirty="0"/>
          </a:p>
          <a:p>
            <a:pPr marL="1168400" lvl="1" indent="-711200" fontAlgn="auto">
              <a:lnSpc>
                <a:spcPct val="150000"/>
              </a:lnSpc>
              <a:spcBef>
                <a:spcPts val="0"/>
              </a:spcBef>
              <a:buNone/>
            </a:pPr>
            <a:r>
              <a:rPr lang="zh-CN" altLang="en-US" sz="2800" dirty="0">
                <a:sym typeface="+mn-ea"/>
              </a:rPr>
              <a:t>（</a:t>
            </a:r>
            <a:r>
              <a:rPr lang="en-US" altLang="zh-CN" sz="2800">
                <a:sym typeface="+mn-ea"/>
              </a:rPr>
              <a:t>1</a:t>
            </a:r>
            <a:r>
              <a:rPr lang="zh-CN" altLang="en-US" sz="2800" dirty="0">
                <a:sym typeface="+mn-ea"/>
              </a:rPr>
              <a:t>） </a:t>
            </a:r>
            <a:r>
              <a:rPr lang="zh-CN" altLang="en-US" sz="2800" dirty="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P</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Q</a:t>
            </a:r>
            <a:r>
              <a:rPr lang="en-US" altLang="zh-CN" sz="2800" err="1">
                <a:sym typeface="+mn-ea"/>
              </a:rPr>
              <a:t>(</a:t>
            </a:r>
            <a:r>
              <a:rPr lang="en-US" altLang="zh-CN" sz="2800" i="1" err="1">
                <a:sym typeface="+mn-ea"/>
              </a:rPr>
              <a:t>x</a:t>
            </a:r>
            <a:r>
              <a:rPr lang="en-US" altLang="zh-CN" sz="2800">
                <a:sym typeface="+mn-ea"/>
              </a:rPr>
              <a:t>))</a:t>
            </a:r>
            <a:r>
              <a:rPr lang="en-US" altLang="zh-CN" sz="2800" b="1">
                <a:sym typeface="+mn-ea"/>
              </a:rPr>
              <a:t>                P</a:t>
            </a:r>
            <a:endParaRPr lang="en-US" altLang="zh-CN" sz="2800" i="1"/>
          </a:p>
          <a:p>
            <a:pPr marL="1168400" lvl="1" indent="-711200" fontAlgn="auto">
              <a:lnSpc>
                <a:spcPct val="150000"/>
              </a:lnSpc>
              <a:spcBef>
                <a:spcPts val="0"/>
              </a:spcBef>
              <a:buNone/>
            </a:pPr>
            <a:r>
              <a:rPr lang="zh-CN" altLang="en-US" sz="2800" dirty="0">
                <a:sym typeface="+mn-ea"/>
              </a:rPr>
              <a:t>（</a:t>
            </a:r>
            <a:r>
              <a:rPr lang="en-US" altLang="zh-CN" sz="2800">
                <a:sym typeface="+mn-ea"/>
              </a:rPr>
              <a:t>2</a:t>
            </a:r>
            <a:r>
              <a:rPr lang="zh-CN" altLang="en-US" sz="2800" dirty="0">
                <a:sym typeface="+mn-ea"/>
              </a:rPr>
              <a:t>）</a:t>
            </a:r>
            <a:r>
              <a:rPr lang="en-US" altLang="zh-CN" sz="2800" i="1">
                <a:sym typeface="+mn-ea"/>
              </a:rPr>
              <a:t> </a:t>
            </a:r>
            <a:r>
              <a:rPr lang="en-US" altLang="zh-CN" sz="2800" i="1" err="1">
                <a:sym typeface="+mn-ea"/>
              </a:rPr>
              <a:t>P</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Q</a:t>
            </a:r>
            <a:r>
              <a:rPr lang="en-US" altLang="zh-CN" sz="2800" err="1">
                <a:sym typeface="+mn-ea"/>
              </a:rPr>
              <a:t>(</a:t>
            </a:r>
            <a:r>
              <a:rPr lang="en-US" altLang="zh-CN" sz="2800" i="1" err="1">
                <a:sym typeface="+mn-ea"/>
              </a:rPr>
              <a:t>x</a:t>
            </a:r>
            <a:r>
              <a:rPr lang="en-US" altLang="zh-CN" sz="2800">
                <a:sym typeface="+mn-ea"/>
              </a:rPr>
              <a:t>)                    </a:t>
            </a:r>
            <a:r>
              <a:rPr lang="en-US" altLang="zh-CN" sz="2800">
                <a:sym typeface="Symbol" panose="05050102010706020507" pitchFamily="18" charset="2"/>
              </a:rPr>
              <a:t></a:t>
            </a:r>
            <a:r>
              <a:rPr lang="en-US" altLang="zh-CN" sz="2800">
                <a:sym typeface="+mn-ea"/>
              </a:rPr>
              <a:t>- (1)</a:t>
            </a:r>
            <a:endParaRPr lang="en-US" altLang="zh-CN" sz="2800"/>
          </a:p>
          <a:p>
            <a:pPr marL="1168400" lvl="1" indent="-711200" fontAlgn="auto">
              <a:lnSpc>
                <a:spcPct val="150000"/>
              </a:lnSpc>
              <a:spcBef>
                <a:spcPts val="0"/>
              </a:spcBef>
              <a:buNone/>
            </a:pPr>
            <a:r>
              <a:rPr lang="zh-CN" altLang="en-US" sz="2800" dirty="0">
                <a:sym typeface="+mn-ea"/>
              </a:rPr>
              <a:t>（</a:t>
            </a:r>
            <a:r>
              <a:rPr lang="en-US" altLang="zh-CN" sz="2800">
                <a:sym typeface="+mn-ea"/>
              </a:rPr>
              <a:t>3</a:t>
            </a:r>
            <a:r>
              <a:rPr lang="zh-CN" altLang="en-US" sz="2800" dirty="0">
                <a:sym typeface="+mn-ea"/>
              </a:rPr>
              <a:t>）</a:t>
            </a:r>
            <a:r>
              <a:rPr lang="en-US" altLang="zh-CN" sz="2800">
                <a:sym typeface="+mn-ea"/>
              </a:rPr>
              <a:t> </a:t>
            </a:r>
            <a:r>
              <a:rPr lang="en-US" altLang="zh-CN" sz="280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Q</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R</a:t>
            </a:r>
            <a:r>
              <a:rPr lang="en-US" altLang="zh-CN" sz="2800" err="1">
                <a:sym typeface="+mn-ea"/>
              </a:rPr>
              <a:t>(</a:t>
            </a:r>
            <a:r>
              <a:rPr lang="en-US" altLang="zh-CN" sz="2800" i="1" err="1">
                <a:sym typeface="+mn-ea"/>
              </a:rPr>
              <a:t>x</a:t>
            </a:r>
            <a:r>
              <a:rPr lang="en-US" altLang="zh-CN" sz="2800">
                <a:sym typeface="+mn-ea"/>
              </a:rPr>
              <a:t>))                </a:t>
            </a:r>
            <a:r>
              <a:rPr lang="en-US" altLang="zh-CN" sz="2800" b="1">
                <a:sym typeface="+mn-ea"/>
              </a:rPr>
              <a:t>P</a:t>
            </a:r>
            <a:endParaRPr lang="en-US" altLang="zh-CN" sz="2800" b="1"/>
          </a:p>
          <a:p>
            <a:pPr marL="1168400" lvl="1" indent="-711200" fontAlgn="auto">
              <a:lnSpc>
                <a:spcPct val="150000"/>
              </a:lnSpc>
              <a:spcBef>
                <a:spcPts val="0"/>
              </a:spcBef>
              <a:buNone/>
            </a:pPr>
            <a:r>
              <a:rPr lang="zh-CN" altLang="en-US" sz="2800" dirty="0">
                <a:sym typeface="+mn-ea"/>
              </a:rPr>
              <a:t>（</a:t>
            </a:r>
            <a:r>
              <a:rPr lang="en-US" altLang="zh-CN" sz="2800">
                <a:sym typeface="+mn-ea"/>
              </a:rPr>
              <a:t>4</a:t>
            </a:r>
            <a:r>
              <a:rPr lang="zh-CN" altLang="en-US" sz="2800" dirty="0">
                <a:sym typeface="+mn-ea"/>
              </a:rPr>
              <a:t>）</a:t>
            </a:r>
            <a:r>
              <a:rPr lang="en-US" altLang="zh-CN" sz="2800" i="1">
                <a:sym typeface="+mn-ea"/>
              </a:rPr>
              <a:t> </a:t>
            </a:r>
            <a:r>
              <a:rPr lang="en-US" altLang="zh-CN" sz="2800" i="1" err="1">
                <a:sym typeface="+mn-ea"/>
              </a:rPr>
              <a:t>Q</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R</a:t>
            </a:r>
            <a:r>
              <a:rPr lang="en-US" altLang="zh-CN" sz="2800" err="1">
                <a:sym typeface="+mn-ea"/>
              </a:rPr>
              <a:t>(</a:t>
            </a:r>
            <a:r>
              <a:rPr lang="en-US" altLang="zh-CN" sz="2800" i="1" err="1">
                <a:sym typeface="+mn-ea"/>
              </a:rPr>
              <a:t>x</a:t>
            </a:r>
            <a:r>
              <a:rPr lang="en-US" altLang="zh-CN" sz="2800">
                <a:sym typeface="+mn-ea"/>
              </a:rPr>
              <a:t>)                    </a:t>
            </a:r>
            <a:r>
              <a:rPr lang="en-US" altLang="zh-CN" sz="2800">
                <a:sym typeface="Symbol" panose="05050102010706020507" pitchFamily="18" charset="2"/>
              </a:rPr>
              <a:t></a:t>
            </a:r>
            <a:r>
              <a:rPr lang="en-US" altLang="zh-CN" sz="2800">
                <a:sym typeface="+mn-ea"/>
              </a:rPr>
              <a:t>- (3)</a:t>
            </a:r>
            <a:endParaRPr lang="en-US" altLang="zh-CN" sz="2800" i="1"/>
          </a:p>
          <a:p>
            <a:pPr marL="1168400" lvl="1" indent="-711200" fontAlgn="auto">
              <a:lnSpc>
                <a:spcPct val="150000"/>
              </a:lnSpc>
              <a:spcBef>
                <a:spcPts val="0"/>
              </a:spcBef>
              <a:buNone/>
            </a:pPr>
            <a:r>
              <a:rPr lang="zh-CN" altLang="en-US" sz="2800" dirty="0">
                <a:sym typeface="+mn-ea"/>
              </a:rPr>
              <a:t>（</a:t>
            </a:r>
            <a:r>
              <a:rPr lang="en-US" altLang="zh-CN" sz="2800">
                <a:sym typeface="+mn-ea"/>
              </a:rPr>
              <a:t>5</a:t>
            </a:r>
            <a:r>
              <a:rPr lang="zh-CN" altLang="en-US" sz="2800" dirty="0">
                <a:sym typeface="+mn-ea"/>
              </a:rPr>
              <a:t>）</a:t>
            </a:r>
            <a:r>
              <a:rPr lang="en-US" altLang="zh-CN" sz="2800" i="1">
                <a:sym typeface="+mn-ea"/>
              </a:rPr>
              <a:t> </a:t>
            </a:r>
            <a:r>
              <a:rPr lang="en-US" altLang="zh-CN" sz="2800" i="1" err="1">
                <a:sym typeface="+mn-ea"/>
              </a:rPr>
              <a:t>P</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R</a:t>
            </a:r>
            <a:r>
              <a:rPr lang="en-US" altLang="zh-CN" sz="2800" err="1">
                <a:sym typeface="+mn-ea"/>
              </a:rPr>
              <a:t>(</a:t>
            </a:r>
            <a:r>
              <a:rPr lang="en-US" altLang="zh-CN" sz="2800" i="1" err="1">
                <a:sym typeface="+mn-ea"/>
              </a:rPr>
              <a:t>x</a:t>
            </a:r>
            <a:r>
              <a:rPr lang="en-US" altLang="zh-CN" sz="2800">
                <a:sym typeface="+mn-ea"/>
              </a:rPr>
              <a:t>)                    </a:t>
            </a:r>
            <a:r>
              <a:rPr lang="en-US" altLang="zh-CN" sz="2800" b="1">
                <a:sym typeface="+mn-ea"/>
              </a:rPr>
              <a:t>C</a:t>
            </a:r>
            <a:r>
              <a:rPr lang="en-US" altLang="zh-CN" sz="2800">
                <a:sym typeface="+mn-ea"/>
              </a:rPr>
              <a:t>(2)(4)</a:t>
            </a:r>
            <a:endParaRPr lang="en-US" altLang="zh-CN" sz="2800"/>
          </a:p>
          <a:p>
            <a:pPr marL="1168400" lvl="1" indent="-711200" fontAlgn="auto">
              <a:lnSpc>
                <a:spcPct val="150000"/>
              </a:lnSpc>
              <a:spcBef>
                <a:spcPts val="0"/>
              </a:spcBef>
              <a:buNone/>
            </a:pPr>
            <a:r>
              <a:rPr lang="zh-CN" altLang="en-US" sz="2800" dirty="0">
                <a:sym typeface="+mn-ea"/>
              </a:rPr>
              <a:t>（</a:t>
            </a:r>
            <a:r>
              <a:rPr lang="en-US" altLang="zh-CN" sz="2800">
                <a:sym typeface="+mn-ea"/>
              </a:rPr>
              <a:t>6</a:t>
            </a:r>
            <a:r>
              <a:rPr lang="zh-CN" altLang="en-US" sz="2800" dirty="0">
                <a:sym typeface="+mn-ea"/>
              </a:rPr>
              <a:t>）</a:t>
            </a:r>
            <a:r>
              <a:rPr lang="en-US" altLang="zh-CN" sz="2800">
                <a:sym typeface="+mn-ea"/>
              </a:rPr>
              <a:t> </a:t>
            </a:r>
            <a:r>
              <a:rPr lang="en-US" altLang="zh-CN" sz="2800">
                <a:sym typeface="Symbol" panose="05050102010706020507" pitchFamily="18" charset="2"/>
              </a:rPr>
              <a:t></a:t>
            </a:r>
            <a:r>
              <a:rPr lang="en-US" altLang="zh-CN" sz="2800" i="1" err="1">
                <a:sym typeface="+mn-ea"/>
              </a:rPr>
              <a:t>x</a:t>
            </a:r>
            <a:r>
              <a:rPr lang="en-US" altLang="zh-CN" sz="2800" err="1">
                <a:sym typeface="+mn-ea"/>
              </a:rPr>
              <a:t>(</a:t>
            </a:r>
            <a:r>
              <a:rPr lang="en-US" altLang="zh-CN" sz="2800" i="1" err="1">
                <a:sym typeface="+mn-ea"/>
              </a:rPr>
              <a:t>P</a:t>
            </a:r>
            <a:r>
              <a:rPr lang="en-US" altLang="zh-CN" sz="2800" err="1">
                <a:sym typeface="+mn-ea"/>
              </a:rPr>
              <a:t>(</a:t>
            </a:r>
            <a:r>
              <a:rPr lang="en-US" altLang="zh-CN" sz="2800" i="1" err="1">
                <a:sym typeface="+mn-ea"/>
              </a:rPr>
              <a:t>x</a:t>
            </a:r>
            <a:r>
              <a:rPr lang="en-US" altLang="zh-CN" sz="2800" err="1">
                <a:sym typeface="+mn-ea"/>
              </a:rPr>
              <a:t>)→</a:t>
            </a:r>
            <a:r>
              <a:rPr lang="en-US" altLang="zh-CN" sz="2800" i="1" err="1">
                <a:sym typeface="+mn-ea"/>
              </a:rPr>
              <a:t>R</a:t>
            </a:r>
            <a:r>
              <a:rPr lang="en-US" altLang="zh-CN" sz="2800" err="1">
                <a:sym typeface="+mn-ea"/>
              </a:rPr>
              <a:t>(</a:t>
            </a:r>
            <a:r>
              <a:rPr lang="en-US" altLang="zh-CN" sz="2800" i="1" err="1">
                <a:sym typeface="+mn-ea"/>
              </a:rPr>
              <a:t>x</a:t>
            </a:r>
            <a:r>
              <a:rPr lang="en-US" altLang="zh-CN" sz="2800">
                <a:sym typeface="+mn-ea"/>
              </a:rPr>
              <a:t>))              </a:t>
            </a:r>
            <a:r>
              <a:rPr lang="en-US" altLang="zh-CN" sz="2800">
                <a:sym typeface="Symbol" panose="05050102010706020507" pitchFamily="18" charset="2"/>
              </a:rPr>
              <a:t></a:t>
            </a:r>
            <a:r>
              <a:rPr lang="en-US" altLang="zh-CN" sz="2800">
                <a:sym typeface="+mn-ea"/>
              </a:rPr>
              <a:t>+ (5)</a:t>
            </a:r>
            <a:endParaRPr lang="zh-CN" altLang="en-US" sz="2800" dirty="0"/>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Symbol" panose="05050102010706020507" pitchFamily="18" charset="2"/>
              </a:rPr>
              <a:t>苏格拉底 命题：</a:t>
            </a:r>
            <a:endParaRPr lang="zh-CN" altLang="en-US" sz="2800" dirty="0">
              <a:sym typeface="Symbol" panose="05050102010706020507" pitchFamily="18" charset="2"/>
            </a:endParaRPr>
          </a:p>
          <a:p>
            <a:pPr marL="812800" indent="-812800" fontAlgn="auto">
              <a:lnSpc>
                <a:spcPct val="150000"/>
              </a:lnSpc>
              <a:spcBef>
                <a:spcPts val="0"/>
              </a:spcBef>
              <a:buNone/>
            </a:pPr>
            <a:r>
              <a:rPr lang="zh-CN" altLang="en-US" sz="2800" dirty="0">
                <a:latin typeface="Times New Roman" panose="02020603050405020304" pitchFamily="18" charset="0"/>
                <a:sym typeface="Symbol" panose="05050102010706020507" pitchFamily="18" charset="2"/>
              </a:rPr>
              <a:t>			</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M</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D</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M</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s</a:t>
            </a:r>
            <a:r>
              <a:rPr lang="en-US" altLang="zh-CN" sz="2800">
                <a:latin typeface="Times New Roman" panose="02020603050405020304" pitchFamily="18" charset="0"/>
                <a:sym typeface="+mn-ea"/>
              </a:rPr>
              <a:t>) </a:t>
            </a:r>
            <a:r>
              <a:rPr lang="en-US" altLang="zh-CN" sz="2800">
                <a:latin typeface="Times New Roman" panose="02020603050405020304" pitchFamily="18" charset="0"/>
                <a:sym typeface="Symbol" panose="05050102010706020507" pitchFamily="18" charset="2"/>
              </a:rPr>
              <a:t></a:t>
            </a:r>
            <a:r>
              <a:rPr lang="en-US" altLang="zh-CN" sz="2800">
                <a:latin typeface="Times New Roman" panose="02020603050405020304" pitchFamily="18" charset="0"/>
                <a:sym typeface="+mn-ea"/>
              </a:rPr>
              <a:t> </a:t>
            </a:r>
            <a:r>
              <a:rPr lang="en-US" altLang="zh-CN" sz="2800" i="1" err="1">
                <a:latin typeface="Times New Roman" panose="02020603050405020304" pitchFamily="18" charset="0"/>
                <a:sym typeface="+mn-ea"/>
              </a:rPr>
              <a:t>D</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s</a:t>
            </a:r>
            <a:r>
              <a:rPr lang="en-US" altLang="zh-CN" sz="2800">
                <a:latin typeface="Times New Roman" panose="02020603050405020304" pitchFamily="18" charset="0"/>
                <a:sym typeface="+mn-ea"/>
              </a:rPr>
              <a:t>)</a:t>
            </a:r>
            <a:endParaRPr lang="en-US" altLang="zh-CN" sz="2800">
              <a:latin typeface="Times New Roman" panose="02020603050405020304" pitchFamily="18" charset="0"/>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sym typeface="+mn-ea"/>
              </a:rPr>
              <a:t>证明</a:t>
            </a:r>
            <a:endParaRPr lang="zh-CN" altLang="en-US" sz="2800" dirty="0">
              <a:latin typeface="Times New Roman" panose="02020603050405020304" pitchFamily="18" charset="0"/>
              <a:sym typeface="Symbol" panose="05050102010706020507" pitchFamily="18" charset="2"/>
            </a:endParaRPr>
          </a:p>
          <a:p>
            <a:pPr marL="812800" indent="-812800" fontAlgn="auto">
              <a:lnSpc>
                <a:spcPct val="150000"/>
              </a:lnSpc>
              <a:spcBef>
                <a:spcPts val="0"/>
              </a:spcBef>
              <a:buNone/>
            </a:pPr>
            <a:r>
              <a:rPr lang="zh-CN" altLang="en-US" sz="2800" dirty="0">
                <a:latin typeface="Times New Roman" panose="02020603050405020304" pitchFamily="18" charset="0"/>
                <a:sym typeface="Symbol" panose="05050102010706020507" pitchFamily="18" charset="2"/>
              </a:rPr>
              <a:t>（</a:t>
            </a:r>
            <a:r>
              <a:rPr lang="en-US" altLang="zh-CN" sz="2800">
                <a:latin typeface="Times New Roman" panose="02020603050405020304" pitchFamily="18" charset="0"/>
                <a:sym typeface="Symbol" panose="05050102010706020507" pitchFamily="18" charset="2"/>
              </a:rPr>
              <a:t>1</a:t>
            </a:r>
            <a:r>
              <a:rPr lang="zh-CN" altLang="en-US" sz="2800" dirty="0">
                <a:latin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M</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D</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x</a:t>
            </a:r>
            <a:r>
              <a:rPr lang="en-US" altLang="zh-CN" sz="2800">
                <a:latin typeface="Times New Roman" panose="02020603050405020304" pitchFamily="18" charset="0"/>
                <a:sym typeface="+mn-ea"/>
              </a:rPr>
              <a:t>))         </a:t>
            </a:r>
            <a:r>
              <a:rPr lang="en-US" altLang="zh-CN" sz="2800" b="1">
                <a:latin typeface="Times New Roman" panose="02020603050405020304" pitchFamily="18" charset="0"/>
                <a:sym typeface="+mn-ea"/>
              </a:rPr>
              <a:t>P</a:t>
            </a:r>
            <a:endParaRPr lang="en-US" altLang="zh-CN" sz="2800" i="1">
              <a:latin typeface="Times New Roman" panose="02020603050405020304" pitchFamily="18" charset="0"/>
            </a:endParaRPr>
          </a:p>
          <a:p>
            <a:pPr marL="812800" indent="-812800" fontAlgn="auto">
              <a:lnSpc>
                <a:spcPct val="150000"/>
              </a:lnSpc>
              <a:spcBef>
                <a:spcPts val="0"/>
              </a:spcBef>
              <a:buNone/>
            </a:pPr>
            <a:r>
              <a:rPr lang="zh-CN" altLang="en-US" sz="2800" dirty="0">
                <a:latin typeface="Times New Roman" panose="02020603050405020304" pitchFamily="18" charset="0"/>
                <a:sym typeface="Symbol" panose="05050102010706020507" pitchFamily="18" charset="2"/>
              </a:rPr>
              <a:t>（</a:t>
            </a:r>
            <a:r>
              <a:rPr lang="en-US" altLang="zh-CN" sz="2800">
                <a:latin typeface="Times New Roman" panose="02020603050405020304" pitchFamily="18" charset="0"/>
                <a:sym typeface="Symbol" panose="05050102010706020507" pitchFamily="18" charset="2"/>
              </a:rPr>
              <a:t>2</a:t>
            </a:r>
            <a:r>
              <a:rPr lang="zh-CN" altLang="en-US" sz="2800" dirty="0">
                <a:latin typeface="Times New Roman" panose="02020603050405020304" pitchFamily="18" charset="0"/>
                <a:sym typeface="Symbol" panose="05050102010706020507" pitchFamily="18" charset="2"/>
              </a:rPr>
              <a:t>）</a:t>
            </a:r>
            <a:r>
              <a:rPr lang="en-US" altLang="zh-CN" sz="2800" i="1">
                <a:latin typeface="Times New Roman" panose="02020603050405020304" pitchFamily="18" charset="0"/>
                <a:sym typeface="+mn-ea"/>
              </a:rPr>
              <a:t> </a:t>
            </a:r>
            <a:r>
              <a:rPr lang="en-US" altLang="zh-CN" sz="2800" i="1" err="1">
                <a:latin typeface="Times New Roman" panose="02020603050405020304" pitchFamily="18" charset="0"/>
                <a:sym typeface="+mn-ea"/>
              </a:rPr>
              <a:t>M</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s</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D</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s</a:t>
            </a:r>
            <a:r>
              <a:rPr lang="en-US" altLang="zh-CN" sz="2800">
                <a:latin typeface="Times New Roman" panose="02020603050405020304" pitchFamily="18" charset="0"/>
                <a:sym typeface="+mn-ea"/>
              </a:rPr>
              <a:t>)                </a:t>
            </a:r>
            <a:r>
              <a:rPr lang="en-US" altLang="zh-CN" sz="2800">
                <a:latin typeface="Times New Roman" panose="02020603050405020304" pitchFamily="18" charset="0"/>
                <a:sym typeface="Symbol" panose="05050102010706020507" pitchFamily="18" charset="2"/>
              </a:rPr>
              <a:t></a:t>
            </a:r>
            <a:r>
              <a:rPr lang="en-US" altLang="zh-CN" sz="2800">
                <a:latin typeface="Times New Roman" panose="02020603050405020304" pitchFamily="18" charset="0"/>
                <a:sym typeface="+mn-ea"/>
              </a:rPr>
              <a:t>- (1)</a:t>
            </a:r>
            <a:endParaRPr lang="en-US" altLang="zh-CN" sz="2800" i="1">
              <a:latin typeface="Times New Roman" panose="02020603050405020304" pitchFamily="18" charset="0"/>
            </a:endParaRPr>
          </a:p>
          <a:p>
            <a:pPr marL="812800" indent="-812800" fontAlgn="auto">
              <a:lnSpc>
                <a:spcPct val="150000"/>
              </a:lnSpc>
              <a:spcBef>
                <a:spcPts val="0"/>
              </a:spcBef>
              <a:buNone/>
            </a:pPr>
            <a:r>
              <a:rPr lang="zh-CN" altLang="en-US" sz="2800" dirty="0">
                <a:latin typeface="Times New Roman" panose="02020603050405020304" pitchFamily="18" charset="0"/>
                <a:sym typeface="Symbol" panose="05050102010706020507" pitchFamily="18" charset="2"/>
              </a:rPr>
              <a:t>（</a:t>
            </a:r>
            <a:r>
              <a:rPr lang="en-US" altLang="zh-CN" sz="2800">
                <a:latin typeface="Times New Roman" panose="02020603050405020304" pitchFamily="18" charset="0"/>
                <a:sym typeface="Symbol" panose="05050102010706020507" pitchFamily="18" charset="2"/>
              </a:rPr>
              <a:t>3</a:t>
            </a:r>
            <a:r>
              <a:rPr lang="zh-CN" altLang="en-US" sz="2800" dirty="0">
                <a:latin typeface="Times New Roman" panose="02020603050405020304" pitchFamily="18" charset="0"/>
                <a:sym typeface="Symbol" panose="05050102010706020507" pitchFamily="18" charset="2"/>
              </a:rPr>
              <a:t>）</a:t>
            </a:r>
            <a:r>
              <a:rPr lang="en-US" altLang="zh-CN" sz="2800" i="1">
                <a:latin typeface="Times New Roman" panose="02020603050405020304" pitchFamily="18" charset="0"/>
                <a:sym typeface="+mn-ea"/>
              </a:rPr>
              <a:t> </a:t>
            </a:r>
            <a:r>
              <a:rPr lang="en-US" altLang="zh-CN" sz="2800" i="1" err="1">
                <a:latin typeface="Times New Roman" panose="02020603050405020304" pitchFamily="18" charset="0"/>
                <a:sym typeface="+mn-ea"/>
              </a:rPr>
              <a:t>M</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s</a:t>
            </a:r>
            <a:r>
              <a:rPr lang="en-US" altLang="zh-CN" sz="2800">
                <a:latin typeface="Times New Roman" panose="02020603050405020304" pitchFamily="18" charset="0"/>
                <a:sym typeface="+mn-ea"/>
              </a:rPr>
              <a:t>)                           </a:t>
            </a:r>
            <a:r>
              <a:rPr lang="en-US" altLang="zh-CN" sz="2800" b="1">
                <a:latin typeface="Times New Roman" panose="02020603050405020304" pitchFamily="18" charset="0"/>
                <a:sym typeface="+mn-ea"/>
              </a:rPr>
              <a:t>P</a:t>
            </a:r>
            <a:endParaRPr lang="en-US" altLang="zh-CN" sz="2800" i="1">
              <a:latin typeface="Times New Roman" panose="02020603050405020304" pitchFamily="18" charset="0"/>
            </a:endParaRPr>
          </a:p>
          <a:p>
            <a:pPr marL="812800" indent="-812800" fontAlgn="auto">
              <a:lnSpc>
                <a:spcPct val="150000"/>
              </a:lnSpc>
              <a:spcBef>
                <a:spcPts val="0"/>
              </a:spcBef>
              <a:buNone/>
            </a:pPr>
            <a:r>
              <a:rPr lang="zh-CN" altLang="en-US" sz="2800" dirty="0">
                <a:latin typeface="Times New Roman" panose="02020603050405020304" pitchFamily="18" charset="0"/>
                <a:sym typeface="Symbol" panose="05050102010706020507" pitchFamily="18" charset="2"/>
              </a:rPr>
              <a:t>（</a:t>
            </a:r>
            <a:r>
              <a:rPr lang="en-US" altLang="zh-CN" sz="2800">
                <a:latin typeface="Times New Roman" panose="02020603050405020304" pitchFamily="18" charset="0"/>
                <a:sym typeface="Symbol" panose="05050102010706020507" pitchFamily="18" charset="2"/>
              </a:rPr>
              <a:t>4</a:t>
            </a:r>
            <a:r>
              <a:rPr lang="zh-CN" altLang="en-US" sz="2800" dirty="0">
                <a:latin typeface="Times New Roman" panose="02020603050405020304" pitchFamily="18" charset="0"/>
                <a:sym typeface="Symbol" panose="05050102010706020507" pitchFamily="18" charset="2"/>
              </a:rPr>
              <a:t>）</a:t>
            </a:r>
            <a:r>
              <a:rPr lang="en-US" altLang="zh-CN" sz="2800" i="1">
                <a:latin typeface="Times New Roman" panose="02020603050405020304" pitchFamily="18" charset="0"/>
                <a:sym typeface="+mn-ea"/>
              </a:rPr>
              <a:t> </a:t>
            </a:r>
            <a:r>
              <a:rPr lang="en-US" altLang="zh-CN" sz="2800" i="1" err="1">
                <a:latin typeface="Times New Roman" panose="02020603050405020304" pitchFamily="18" charset="0"/>
                <a:sym typeface="+mn-ea"/>
              </a:rPr>
              <a:t>D</a:t>
            </a:r>
            <a:r>
              <a:rPr lang="en-US" altLang="zh-CN" sz="2800" err="1">
                <a:latin typeface="Times New Roman" panose="02020603050405020304" pitchFamily="18" charset="0"/>
                <a:sym typeface="+mn-ea"/>
              </a:rPr>
              <a:t>(</a:t>
            </a:r>
            <a:r>
              <a:rPr lang="en-US" altLang="zh-CN" sz="2800" i="1" err="1">
                <a:latin typeface="Times New Roman" panose="02020603050405020304" pitchFamily="18" charset="0"/>
                <a:sym typeface="+mn-ea"/>
              </a:rPr>
              <a:t>s</a:t>
            </a:r>
            <a:r>
              <a:rPr lang="en-US" altLang="zh-CN" sz="2800">
                <a:latin typeface="Times New Roman" panose="02020603050405020304" pitchFamily="18" charset="0"/>
                <a:sym typeface="+mn-ea"/>
              </a:rPr>
              <a:t>)                          </a:t>
            </a:r>
            <a:r>
              <a:rPr lang="en-US" altLang="zh-CN" sz="2800" b="1">
                <a:latin typeface="Times New Roman" panose="02020603050405020304" pitchFamily="18" charset="0"/>
                <a:sym typeface="+mn-ea"/>
              </a:rPr>
              <a:t>MP</a:t>
            </a:r>
            <a:r>
              <a:rPr lang="en-US" altLang="zh-CN" sz="2800">
                <a:latin typeface="Times New Roman" panose="02020603050405020304" pitchFamily="18" charset="0"/>
                <a:sym typeface="+mn-ea"/>
              </a:rPr>
              <a:t>(2)(3)</a:t>
            </a:r>
            <a:endParaRPr lang="en-US" altLang="zh-CN" sz="2800">
              <a:latin typeface="Times New Roman" panose="02020603050405020304" pitchFamily="18" charset="0"/>
            </a:endParaRPr>
          </a:p>
          <a:p>
            <a:pPr marL="812800" indent="-812800" fontAlgn="auto">
              <a:lnSpc>
                <a:spcPct val="150000"/>
              </a:lnSpc>
              <a:spcBef>
                <a:spcPts val="0"/>
              </a:spcBef>
              <a:buNone/>
            </a:pPr>
            <a:r>
              <a:rPr lang="zh-CN" altLang="en-US" sz="2800" dirty="0">
                <a:solidFill>
                  <a:srgbClr val="FF0000"/>
                </a:solidFill>
                <a:latin typeface="Times New Roman" panose="02020603050405020304" pitchFamily="18" charset="0"/>
                <a:sym typeface="+mn-ea"/>
              </a:rPr>
              <a:t>（</a:t>
            </a:r>
            <a:r>
              <a:rPr lang="en-US" altLang="zh-CN" sz="2800">
                <a:solidFill>
                  <a:srgbClr val="FF0000"/>
                </a:solidFill>
                <a:latin typeface="Times New Roman" panose="02020603050405020304" pitchFamily="18" charset="0"/>
                <a:sym typeface="+mn-ea"/>
              </a:rPr>
              <a:t>MP</a:t>
            </a:r>
            <a:r>
              <a:rPr lang="zh-CN" altLang="en-US" sz="2800" dirty="0">
                <a:solidFill>
                  <a:srgbClr val="FF0000"/>
                </a:solidFill>
                <a:latin typeface="Times New Roman" panose="02020603050405020304" pitchFamily="18" charset="0"/>
                <a:sym typeface="+mn-ea"/>
              </a:rPr>
              <a:t>是什么？）</a:t>
            </a:r>
            <a:r>
              <a:rPr lang="zh-CN" altLang="en-US" sz="2800" dirty="0">
                <a:latin typeface="Times New Roman" panose="02020603050405020304" pitchFamily="18" charset="0"/>
                <a:sym typeface="+mn-ea"/>
              </a:rPr>
              <a:t>看看例题。</a:t>
            </a:r>
            <a:endParaRPr lang="zh-CN" altLang="en-US" sz="2800" dirty="0">
              <a:latin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80670" y="761365"/>
            <a:ext cx="7418070" cy="956310"/>
          </a:xfrm>
          <a:prstGeom prst="rect">
            <a:avLst/>
          </a:prstGeom>
        </p:spPr>
      </p:pic>
      <p:pic>
        <p:nvPicPr>
          <p:cNvPr id="4" name="图片 3"/>
          <p:cNvPicPr>
            <a:picLocks noChangeAspect="1"/>
          </p:cNvPicPr>
          <p:nvPr/>
        </p:nvPicPr>
        <p:blipFill>
          <a:blip r:embed="rId3"/>
          <a:stretch>
            <a:fillRect/>
          </a:stretch>
        </p:blipFill>
        <p:spPr>
          <a:xfrm>
            <a:off x="280670" y="1760220"/>
            <a:ext cx="6767830" cy="49593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30835" y="1097280"/>
            <a:ext cx="8267700" cy="2331720"/>
          </a:xfrm>
          <a:prstGeom prst="rect">
            <a:avLst/>
          </a:prstGeom>
        </p:spPr>
      </p:pic>
      <p:pic>
        <p:nvPicPr>
          <p:cNvPr id="4" name="图片 3"/>
          <p:cNvPicPr>
            <a:picLocks noChangeAspect="1"/>
          </p:cNvPicPr>
          <p:nvPr/>
        </p:nvPicPr>
        <p:blipFill>
          <a:blip r:embed="rId3"/>
          <a:stretch>
            <a:fillRect/>
          </a:stretch>
        </p:blipFill>
        <p:spPr>
          <a:xfrm>
            <a:off x="280670" y="4001770"/>
            <a:ext cx="8088630" cy="17176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207645" y="843915"/>
            <a:ext cx="6611620" cy="1403985"/>
          </a:xfrm>
          <a:prstGeom prst="rect">
            <a:avLst/>
          </a:prstGeom>
        </p:spPr>
      </p:pic>
      <p:pic>
        <p:nvPicPr>
          <p:cNvPr id="3" name="图片 2"/>
          <p:cNvPicPr>
            <a:picLocks noChangeAspect="1"/>
          </p:cNvPicPr>
          <p:nvPr/>
        </p:nvPicPr>
        <p:blipFill>
          <a:blip r:embed="rId3"/>
          <a:stretch>
            <a:fillRect/>
          </a:stretch>
        </p:blipFill>
        <p:spPr>
          <a:xfrm>
            <a:off x="280670" y="2247900"/>
            <a:ext cx="4740275" cy="45167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推理理论</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sz="3600">
                <a:latin typeface="微软雅黑" panose="020B0503020204020204" charset="-122"/>
                <a:ea typeface="微软雅黑" panose="020B0503020204020204" charset="-122"/>
                <a:cs typeface="微软雅黑" panose="020B0503020204020204" charset="-122"/>
                <a:sym typeface="+mn-ea"/>
              </a:rPr>
              <a:t>习题 四 </a:t>
            </a:r>
            <a:r>
              <a:rPr lang="en-US" sz="3600">
                <a:latin typeface="微软雅黑" panose="020B0503020204020204" charset="-122"/>
                <a:ea typeface="微软雅黑" panose="020B0503020204020204" charset="-122"/>
                <a:cs typeface="微软雅黑" panose="020B0503020204020204" charset="-122"/>
                <a:sym typeface="+mn-ea"/>
              </a:rPr>
              <a:t> </a:t>
            </a:r>
            <a:r>
              <a:rPr sz="3600">
                <a:latin typeface="微软雅黑" panose="020B0503020204020204" charset="-122"/>
                <a:ea typeface="微软雅黑" panose="020B0503020204020204" charset="-122"/>
                <a:cs typeface="微软雅黑" panose="020B0503020204020204" charset="-122"/>
                <a:sym typeface="+mn-ea"/>
              </a:rPr>
              <a:t>1,2</a:t>
            </a:r>
            <a:endParaRPr sz="360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§4</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t>例１　设D＝｛１，２｝，P(x，y)表示“x大于y”，则P(x，y)定义了如下映射：P(１，１)＝０，P(１，２) ＝０，P(２，１)＝１，P(２，２)＝０．</a:t>
            </a:r>
            <a:endParaRPr lang="zh-CN" altLang="en-US" sz="2800" dirty="0"/>
          </a:p>
          <a:p>
            <a:pPr fontAlgn="auto">
              <a:lnSpc>
                <a:spcPct val="150000"/>
              </a:lnSpc>
              <a:spcBef>
                <a:spcPts val="0"/>
              </a:spcBef>
              <a:buFont typeface="Wingdings" panose="05000000000000000000" charset="0"/>
              <a:buChar char="Ø"/>
            </a:pPr>
            <a:endParaRPr lang="zh-CN" altLang="en-US" sz="2800" dirty="0"/>
          </a:p>
          <a:p>
            <a:pPr fontAlgn="auto">
              <a:lnSpc>
                <a:spcPct val="150000"/>
              </a:lnSpc>
              <a:spcBef>
                <a:spcPts val="0"/>
              </a:spcBef>
              <a:buFont typeface="Wingdings" panose="05000000000000000000" charset="0"/>
              <a:buChar char="Ø"/>
            </a:pPr>
            <a:endParaRPr lang="zh-CN" altLang="en-US" sz="2800" dirty="0"/>
          </a:p>
          <a:p>
            <a:pPr fontAlgn="auto">
              <a:lnSpc>
                <a:spcPct val="150000"/>
              </a:lnSpc>
              <a:spcBef>
                <a:spcPts val="0"/>
              </a:spcBef>
              <a:buFont typeface="Wingdings" panose="05000000000000000000" charset="0"/>
              <a:buChar char="Ø"/>
            </a:pPr>
            <a:r>
              <a:rPr lang="zh-CN" altLang="en-US" sz="2800" dirty="0"/>
              <a:t>例２　设D＝Ｎ，P(x)表示“x是素数”，则P(x)定义了如下映射：</a:t>
            </a:r>
            <a:endParaRPr lang="zh-CN" altLang="en-US" sz="2800" dirty="0"/>
          </a:p>
          <a:p>
            <a:pPr marL="0" indent="0" fontAlgn="auto">
              <a:lnSpc>
                <a:spcPct val="150000"/>
              </a:lnSpc>
              <a:spcBef>
                <a:spcPts val="0"/>
              </a:spcBef>
              <a:buFont typeface="Wingdings" panose="05000000000000000000" charset="0"/>
              <a:buNone/>
            </a:pPr>
            <a:r>
              <a:rPr lang="en-US" altLang="zh-CN" sz="2800" dirty="0"/>
              <a:t>    </a:t>
            </a:r>
            <a:r>
              <a:rPr lang="zh-CN" altLang="en-US" sz="2800" dirty="0"/>
              <a:t>P(０)＝０，P(１)＝０，P(２)＝１，P(３)＝１，P(４)＝０，…，</a:t>
            </a:r>
            <a:r>
              <a:rPr lang="zh-CN" altLang="en-US" sz="2800" dirty="0">
                <a:sym typeface="+mn-ea"/>
              </a:rPr>
              <a:t>，</a:t>
            </a:r>
            <a:endParaRPr lang="zh-CN" altLang="en-US" sz="2800" dirty="0">
              <a:sym typeface="+mn-ea"/>
            </a:endParaRPr>
          </a:p>
          <a:p>
            <a:pPr fontAlgn="auto">
              <a:lnSpc>
                <a:spcPct val="150000"/>
              </a:lnSpc>
              <a:spcBef>
                <a:spcPts val="0"/>
              </a:spcBef>
              <a:buFont typeface="Wingdings" panose="05000000000000000000" charset="0"/>
              <a:buChar char="Ø"/>
            </a:pPr>
            <a:endParaRPr lang="zh-CN" altLang="en-US" sz="2800" dirty="0">
              <a:sym typeface="+mn-ea"/>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778500"/>
          </a:xfrm>
          <a:prstGeom prst="rect">
            <a:avLst/>
          </a:prstGeom>
        </p:spPr>
        <p:txBody>
          <a:bodyPr vert="horz" lIns="91440" tIns="45720" rIns="91440" bIns="45720" rtlCol="0">
            <a:normAutofit fontScale="9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所有人都会死”或“有一个人不会死”该如何表达？ 为了解决这类问题，需要引入量词的概念．</a:t>
            </a:r>
            <a:endParaRPr lang="zh-CN" altLang="en-US" sz="2800" dirty="0">
              <a:sym typeface="+mn-ea"/>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r>
              <a:rPr lang="zh-CN" altLang="en-US" sz="2800" b="1" dirty="0">
                <a:latin typeface="Times New Roman" panose="02020603050405020304" pitchFamily="18" charset="0"/>
                <a:cs typeface="Times New Roman" panose="02020603050405020304" pitchFamily="18" charset="0"/>
                <a:sym typeface="+mn-ea"/>
              </a:rPr>
              <a:t>定义２</a:t>
            </a:r>
            <a:r>
              <a:rPr lang="zh-CN" altLang="en-US" sz="2800" dirty="0">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mn-ea"/>
              </a:rPr>
              <a:t>1</a:t>
            </a:r>
            <a:r>
              <a:rPr lang="zh-CN" altLang="en-US" sz="2800" dirty="0">
                <a:latin typeface="Times New Roman" panose="02020603050405020304" pitchFamily="18" charset="0"/>
                <a:cs typeface="Times New Roman" panose="02020603050405020304" pitchFamily="18" charset="0"/>
                <a:sym typeface="+mn-ea"/>
              </a:rPr>
              <a:t>）表示“所有”、“任意”、“一切”的词称为</a:t>
            </a:r>
            <a:r>
              <a:rPr lang="zh-CN" altLang="en-US" sz="2800" b="1" dirty="0">
                <a:solidFill>
                  <a:srgbClr val="FF0000"/>
                </a:solidFill>
                <a:latin typeface="Times New Roman" panose="02020603050405020304" pitchFamily="18" charset="0"/>
                <a:cs typeface="Times New Roman" panose="02020603050405020304" pitchFamily="18" charset="0"/>
                <a:sym typeface="+mn-ea"/>
              </a:rPr>
              <a:t>全称量词</a:t>
            </a:r>
            <a:r>
              <a:rPr lang="zh-CN" altLang="en-US" sz="2800" dirty="0">
                <a:latin typeface="Times New Roman" panose="02020603050405020304" pitchFamily="18" charset="0"/>
                <a:cs typeface="Times New Roman" panose="02020603050405020304" pitchFamily="18" charset="0"/>
                <a:sym typeface="+mn-ea"/>
              </a:rPr>
              <a:t>，记为</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dirty="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表示对论域中的所有个体，</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称为</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dirty="0">
                <a:latin typeface="Times New Roman" panose="02020603050405020304" pitchFamily="18" charset="0"/>
                <a:cs typeface="Times New Roman" panose="02020603050405020304" pitchFamily="18" charset="0"/>
                <a:sym typeface="+mn-ea"/>
              </a:rPr>
              <a:t>的指导变元</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全称性变元</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，用来指代所讨论的个体</a:t>
            </a:r>
            <a:r>
              <a:rPr lang="en-US" altLang="zh-CN" sz="2800">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x </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表示论域中的所有个体都有性质</a:t>
            </a: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  </a:t>
            </a:r>
            <a:endParaRPr lang="en-US" altLang="zh-CN" sz="2800">
              <a:latin typeface="Times New Roman" panose="02020603050405020304" pitchFamily="18" charset="0"/>
              <a:cs typeface="Times New Roman" panose="02020603050405020304" pitchFamily="18" charset="0"/>
              <a:sym typeface="+mn-ea"/>
            </a:endParaRPr>
          </a:p>
          <a:p>
            <a:pPr marL="0" indent="0" fontAlgn="auto">
              <a:lnSpc>
                <a:spcPct val="150000"/>
              </a:lnSpc>
              <a:spcBef>
                <a:spcPts val="0"/>
              </a:spcBef>
              <a:buFont typeface="Wingdings" panose="05000000000000000000" charset="0"/>
              <a:buNone/>
            </a:pP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2</a:t>
            </a:r>
            <a:r>
              <a:rPr lang="zh-CN" altLang="en-US" sz="2800" dirty="0">
                <a:latin typeface="Times New Roman" panose="02020603050405020304" pitchFamily="18" charset="0"/>
                <a:cs typeface="Times New Roman" panose="02020603050405020304" pitchFamily="18" charset="0"/>
                <a:sym typeface="+mn-ea"/>
              </a:rPr>
              <a:t>）表示“存在着”、“至少有一个”的词称为</a:t>
            </a:r>
            <a:r>
              <a:rPr lang="zh-CN" altLang="en-US" sz="2800" b="1" dirty="0">
                <a:solidFill>
                  <a:srgbClr val="FF0000"/>
                </a:solidFill>
                <a:latin typeface="Times New Roman" panose="02020603050405020304" pitchFamily="18" charset="0"/>
                <a:cs typeface="Times New Roman" panose="02020603050405020304" pitchFamily="18" charset="0"/>
                <a:sym typeface="+mn-ea"/>
              </a:rPr>
              <a:t>存在量词</a:t>
            </a:r>
            <a:r>
              <a:rPr lang="zh-CN" altLang="en-US" sz="2800" dirty="0">
                <a:latin typeface="Times New Roman" panose="02020603050405020304" pitchFamily="18" charset="0"/>
                <a:cs typeface="Times New Roman" panose="02020603050405020304" pitchFamily="18" charset="0"/>
                <a:sym typeface="+mn-ea"/>
              </a:rPr>
              <a:t>，记为</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表</a:t>
            </a: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示论域中存在个体，同全称量词一样，这里的</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也称为</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dirty="0">
                <a:latin typeface="Times New Roman" panose="02020603050405020304" pitchFamily="18" charset="0"/>
                <a:cs typeface="Times New Roman" panose="02020603050405020304" pitchFamily="18" charset="0"/>
                <a:sym typeface="+mn-ea"/>
              </a:rPr>
              <a:t>的指导变元</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存在性变元</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，用来指代所讨论的个体</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而</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err="1">
                <a:latin typeface="Times New Roman" panose="02020603050405020304" pitchFamily="18" charset="0"/>
                <a:cs typeface="Times New Roman" panose="02020603050405020304" pitchFamily="18" charset="0"/>
                <a:sym typeface="+mn-ea"/>
              </a:rPr>
              <a:t>xP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表示论域中存在着个体具有性质</a:t>
            </a:r>
            <a:r>
              <a:rPr lang="en-US" altLang="zh-CN" sz="2800" i="1">
                <a:latin typeface="Times New Roman" panose="02020603050405020304" pitchFamily="18" charset="0"/>
                <a:cs typeface="Times New Roman" panose="02020603050405020304" pitchFamily="18" charset="0"/>
                <a:sym typeface="+mn-ea"/>
              </a:rPr>
              <a:t>P</a:t>
            </a:r>
            <a:r>
              <a:rPr lang="en-US" altLang="zh-CN" sz="280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07645" y="759460"/>
            <a:ext cx="11725275" cy="19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13"/>
          <p:cNvSpPr>
            <a:spLocks noChangeArrowheads="1"/>
          </p:cNvSpPr>
          <p:nvPr/>
        </p:nvSpPr>
        <p:spPr bwMode="auto">
          <a:xfrm>
            <a:off x="280670" y="114935"/>
            <a:ext cx="5397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谓词与量词</a:t>
            </a:r>
            <a:endPar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Rectangle 3"/>
          <p:cNvSpPr>
            <a:spLocks noGrp="1" noChangeArrowheads="1"/>
          </p:cNvSpPr>
          <p:nvPr/>
        </p:nvSpPr>
        <p:spPr>
          <a:xfrm>
            <a:off x="233045" y="934720"/>
            <a:ext cx="11656695" cy="555498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50000"/>
              </a:lnSpc>
              <a:spcBef>
                <a:spcPts val="0"/>
              </a:spcBef>
              <a:buFont typeface="Wingdings" panose="05000000000000000000" charset="0"/>
              <a:buChar char="Ø"/>
            </a:pPr>
            <a:r>
              <a:rPr lang="zh-CN" altLang="en-US" sz="2800" dirty="0">
                <a:sym typeface="+mn-ea"/>
              </a:rPr>
              <a:t>例</a:t>
            </a:r>
            <a:r>
              <a:rPr lang="en-US" altLang="zh-CN" sz="2800">
                <a:sym typeface="+mn-ea"/>
              </a:rPr>
              <a:t>3</a:t>
            </a:r>
            <a:r>
              <a:rPr lang="en-US" altLang="zh-CN" sz="2800" b="1">
                <a:sym typeface="+mn-ea"/>
              </a:rPr>
              <a:t> </a:t>
            </a:r>
            <a:r>
              <a:rPr lang="zh-CN" altLang="en-US" sz="2800" dirty="0">
                <a:latin typeface="Times New Roman" panose="02020603050405020304" pitchFamily="18" charset="0"/>
                <a:cs typeface="Times New Roman" panose="02020603050405020304" pitchFamily="18" charset="0"/>
                <a:sym typeface="+mn-ea"/>
              </a:rPr>
              <a:t>设</a:t>
            </a:r>
            <a:r>
              <a:rPr lang="en-US" altLang="zh-CN" sz="2800" i="1" err="1">
                <a:latin typeface="Times New Roman" panose="02020603050405020304" pitchFamily="18" charset="0"/>
                <a:cs typeface="Times New Roman" panose="02020603050405020304" pitchFamily="18" charset="0"/>
                <a:sym typeface="+mn-ea"/>
              </a:rPr>
              <a:t>F</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会飞，论域</a:t>
            </a:r>
            <a:r>
              <a:rPr lang="en-US" altLang="zh-CN" sz="2800" i="1">
                <a:latin typeface="Times New Roman" panose="02020603050405020304" pitchFamily="18" charset="0"/>
                <a:cs typeface="Times New Roman" panose="02020603050405020304" pitchFamily="18" charset="0"/>
                <a:sym typeface="+mn-ea"/>
              </a:rPr>
              <a:t>D</a:t>
            </a:r>
            <a:r>
              <a:rPr lang="zh-CN" altLang="en-US" sz="2800" dirty="0">
                <a:latin typeface="Times New Roman" panose="02020603050405020304" pitchFamily="18" charset="0"/>
                <a:cs typeface="Times New Roman" panose="02020603050405020304" pitchFamily="18" charset="0"/>
                <a:sym typeface="+mn-ea"/>
              </a:rPr>
              <a:t>为鸟集合</a:t>
            </a:r>
            <a:r>
              <a:rPr lang="en-US" altLang="zh-CN" sz="2800">
                <a:latin typeface="Times New Roman" panose="02020603050405020304" pitchFamily="18" charset="0"/>
                <a:cs typeface="Times New Roman" panose="02020603050405020304" pitchFamily="18" charset="0"/>
                <a:sym typeface="+mn-ea"/>
              </a:rPr>
              <a:t>.</a:t>
            </a:r>
            <a:endParaRPr lang="en-US" altLang="zh-CN" sz="2800" i="1">
              <a:latin typeface="Times New Roman" panose="02020603050405020304" pitchFamily="18" charset="0"/>
              <a:cs typeface="Times New Roman" panose="02020603050405020304" pitchFamily="18" charset="0"/>
            </a:endParaRPr>
          </a:p>
          <a:p>
            <a:pPr marL="0" indent="0" fontAlgn="auto">
              <a:lnSpc>
                <a:spcPct val="150000"/>
              </a:lnSpc>
              <a:spcBef>
                <a:spcPts val="0"/>
              </a:spcBef>
              <a:buFont typeface="Wingdings" panose="05000000000000000000" charset="0"/>
              <a:buNone/>
            </a:pPr>
            <a:r>
              <a:rPr lang="en-US" altLang="zh-CN" sz="2800">
                <a:latin typeface="Times New Roman" panose="02020603050405020304" pitchFamily="18" charset="0"/>
                <a:cs typeface="Times New Roman" panose="02020603050405020304" pitchFamily="18" charset="0"/>
                <a:sym typeface="Symbol" panose="05050102010706020507" pitchFamily="18" charset="2"/>
              </a:rPr>
              <a:t>    </a:t>
            </a:r>
            <a:r>
              <a:rPr lang="en-US" altLang="zh-CN" sz="2800" i="1" err="1">
                <a:latin typeface="Times New Roman" panose="02020603050405020304" pitchFamily="18" charset="0"/>
                <a:cs typeface="Times New Roman" panose="02020603050405020304" pitchFamily="18" charset="0"/>
                <a:sym typeface="Symbol" panose="05050102010706020507" pitchFamily="18" charset="2"/>
              </a:rPr>
              <a:t>x</a:t>
            </a:r>
            <a:r>
              <a:rPr lang="en-US" altLang="zh-CN" sz="2800" i="1" err="1">
                <a:latin typeface="Times New Roman" panose="02020603050405020304" pitchFamily="18" charset="0"/>
                <a:cs typeface="Times New Roman" panose="02020603050405020304" pitchFamily="18" charset="0"/>
                <a:sym typeface="+mn-ea"/>
              </a:rPr>
              <a:t>F</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表示所有的鸟都会飞</a:t>
            </a:r>
            <a:r>
              <a:rPr lang="en-US" altLang="zh-CN" sz="2800">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mn-ea"/>
              </a:rPr>
              <a:t>例</a:t>
            </a:r>
            <a:r>
              <a:rPr lang="en-US" altLang="zh-CN" sz="2800">
                <a:latin typeface="Times New Roman" panose="02020603050405020304" pitchFamily="18" charset="0"/>
                <a:cs typeface="Times New Roman" panose="02020603050405020304" pitchFamily="18" charset="0"/>
                <a:sym typeface="+mn-ea"/>
              </a:rPr>
              <a:t>4 </a:t>
            </a:r>
            <a:r>
              <a:rPr lang="zh-CN" altLang="en-US" sz="2800" dirty="0">
                <a:latin typeface="Times New Roman" panose="02020603050405020304" pitchFamily="18" charset="0"/>
                <a:cs typeface="Times New Roman" panose="02020603050405020304" pitchFamily="18" charset="0"/>
                <a:sym typeface="+mn-ea"/>
              </a:rPr>
              <a:t>设</a:t>
            </a:r>
            <a:r>
              <a:rPr lang="en-US" altLang="zh-CN" sz="2800" i="1" err="1">
                <a:latin typeface="Times New Roman" panose="02020603050405020304" pitchFamily="18" charset="0"/>
                <a:cs typeface="Times New Roman" panose="02020603050405020304" pitchFamily="18" charset="0"/>
                <a:sym typeface="+mn-ea"/>
              </a:rPr>
              <a:t>W</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是白的，论域</a:t>
            </a:r>
            <a:r>
              <a:rPr lang="en-US" altLang="zh-CN" sz="2800" i="1">
                <a:latin typeface="Times New Roman" panose="02020603050405020304" pitchFamily="18" charset="0"/>
                <a:cs typeface="Times New Roman" panose="02020603050405020304" pitchFamily="18" charset="0"/>
                <a:sym typeface="+mn-ea"/>
              </a:rPr>
              <a:t>D</a:t>
            </a:r>
            <a:r>
              <a:rPr lang="zh-CN" altLang="en-US" sz="2800" dirty="0">
                <a:latin typeface="Times New Roman" panose="02020603050405020304" pitchFamily="18" charset="0"/>
                <a:cs typeface="Times New Roman" panose="02020603050405020304" pitchFamily="18" charset="0"/>
                <a:sym typeface="+mn-ea"/>
              </a:rPr>
              <a:t>为菊花集合</a:t>
            </a:r>
            <a:r>
              <a:rPr lang="en-US" altLang="zh-CN" sz="2800">
                <a:latin typeface="Times New Roman" panose="02020603050405020304" pitchFamily="18" charset="0"/>
                <a:cs typeface="Times New Roman" panose="02020603050405020304" pitchFamily="18" charset="0"/>
                <a:sym typeface="+mn-ea"/>
              </a:rPr>
              <a:t>.</a:t>
            </a:r>
            <a:endParaRPr lang="en-US" altLang="zh-CN" sz="2800" i="1">
              <a:latin typeface="Times New Roman" panose="02020603050405020304" pitchFamily="18" charset="0"/>
              <a:cs typeface="Times New Roman" panose="02020603050405020304" pitchFamily="18" charset="0"/>
            </a:endParaRPr>
          </a:p>
          <a:p>
            <a:pPr marL="0" indent="0" fontAlgn="auto">
              <a:lnSpc>
                <a:spcPct val="150000"/>
              </a:lnSpc>
              <a:spcBef>
                <a:spcPts val="0"/>
              </a:spcBef>
              <a:buFont typeface="Wingdings" panose="05000000000000000000" charset="0"/>
              <a:buNone/>
            </a:pPr>
            <a:r>
              <a:rPr lang="en-US" altLang="zh-CN" sz="2800">
                <a:latin typeface="Times New Roman" panose="02020603050405020304" pitchFamily="18" charset="0"/>
                <a:cs typeface="Times New Roman" panose="02020603050405020304" pitchFamily="18" charset="0"/>
                <a:sym typeface="Symbol" panose="05050102010706020507" pitchFamily="18" charset="2"/>
              </a:rPr>
              <a:t>    </a:t>
            </a:r>
            <a:r>
              <a:rPr lang="en-US" altLang="zh-CN" sz="2800" i="1">
                <a:latin typeface="Times New Roman" panose="02020603050405020304" pitchFamily="18" charset="0"/>
                <a:cs typeface="Times New Roman" panose="02020603050405020304" pitchFamily="18" charset="0"/>
                <a:sym typeface="+mn-ea"/>
              </a:rPr>
              <a:t>x </a:t>
            </a:r>
            <a:r>
              <a:rPr lang="en-US" altLang="zh-CN" sz="2800" i="1" err="1">
                <a:latin typeface="Times New Roman" panose="02020603050405020304" pitchFamily="18" charset="0"/>
                <a:cs typeface="Times New Roman" panose="02020603050405020304" pitchFamily="18" charset="0"/>
                <a:sym typeface="+mn-ea"/>
              </a:rPr>
              <a:t>W</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表示有些菊花是白的</a:t>
            </a:r>
            <a:r>
              <a:rPr lang="en-US" altLang="zh-CN" sz="2800">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endParaRPr lang="zh-CN" altLang="en-US" sz="2800" dirty="0">
              <a:latin typeface="Times New Roman" panose="02020603050405020304" pitchFamily="18" charset="0"/>
              <a:cs typeface="Times New Roman" panose="02020603050405020304" pitchFamily="18" charset="0"/>
            </a:endParaRPr>
          </a:p>
          <a:p>
            <a:pPr fontAlgn="auto">
              <a:lnSpc>
                <a:spcPct val="150000"/>
              </a:lnSpc>
              <a:spcBef>
                <a:spcPts val="0"/>
              </a:spcBef>
              <a:buFont typeface="Wingdings" panose="05000000000000000000" charset="0"/>
              <a:buChar char="Ø"/>
            </a:pPr>
            <a:r>
              <a:rPr lang="zh-CN" altLang="en-US" sz="2800" dirty="0">
                <a:latin typeface="Times New Roman" panose="02020603050405020304" pitchFamily="18" charset="0"/>
                <a:cs typeface="Times New Roman" panose="02020603050405020304" pitchFamily="18" charset="0"/>
                <a:sym typeface="+mn-ea"/>
              </a:rPr>
              <a:t>若</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表示“</a:t>
            </a:r>
            <a:r>
              <a:rPr lang="en-US" altLang="zh-CN" sz="2800" i="1">
                <a:latin typeface="Times New Roman" panose="02020603050405020304" pitchFamily="18" charset="0"/>
                <a:cs typeface="Times New Roman" panose="02020603050405020304" pitchFamily="18" charset="0"/>
                <a:sym typeface="+mn-ea"/>
              </a:rPr>
              <a:t>x</a:t>
            </a:r>
            <a:r>
              <a:rPr lang="zh-CN" altLang="en-US" sz="2800" dirty="0">
                <a:latin typeface="Times New Roman" panose="02020603050405020304" pitchFamily="18" charset="0"/>
                <a:cs typeface="Times New Roman" panose="02020603050405020304" pitchFamily="18" charset="0"/>
                <a:sym typeface="+mn-ea"/>
              </a:rPr>
              <a:t>是素数”，当论域</a:t>
            </a:r>
            <a:r>
              <a:rPr lang="en-US" altLang="zh-CN" sz="2800" i="1">
                <a:latin typeface="Times New Roman" panose="02020603050405020304" pitchFamily="18" charset="0"/>
                <a:cs typeface="Times New Roman" panose="02020603050405020304" pitchFamily="18" charset="0"/>
                <a:sym typeface="+mn-ea"/>
              </a:rPr>
              <a:t>D</a:t>
            </a:r>
            <a:r>
              <a:rPr lang="en-US" altLang="zh-CN" sz="2800">
                <a:latin typeface="Times New Roman" panose="02020603050405020304" pitchFamily="18" charset="0"/>
                <a:cs typeface="Times New Roman" panose="02020603050405020304" pitchFamily="18" charset="0"/>
                <a:sym typeface="+mn-ea"/>
              </a:rPr>
              <a:t> = {2, 3, 5, 7}</a:t>
            </a:r>
            <a:r>
              <a:rPr lang="zh-CN" altLang="en-US" sz="2800" dirty="0">
                <a:latin typeface="Times New Roman" panose="02020603050405020304" pitchFamily="18" charset="0"/>
                <a:cs typeface="Times New Roman" panose="02020603050405020304" pitchFamily="18" charset="0"/>
                <a:sym typeface="+mn-ea"/>
              </a:rPr>
              <a:t>时</a:t>
            </a:r>
            <a:r>
              <a:rPr lang="en-US" altLang="zh-CN" sz="2800">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err="1">
                <a:latin typeface="Times New Roman" panose="02020603050405020304" pitchFamily="18" charset="0"/>
                <a:cs typeface="Times New Roman" panose="02020603050405020304" pitchFamily="18" charset="0"/>
                <a:sym typeface="Symbol" panose="05050102010706020507" pitchFamily="18" charset="2"/>
              </a:rPr>
              <a:t>x</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1</a:t>
            </a:r>
            <a:r>
              <a:rPr lang="zh-CN" altLang="en-US" sz="2800" dirty="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sym typeface="+mn-ea"/>
            </a:endParaRPr>
          </a:p>
          <a:p>
            <a:pPr marL="0" indent="0" fontAlgn="auto">
              <a:lnSpc>
                <a:spcPct val="150000"/>
              </a:lnSpc>
              <a:spcBef>
                <a:spcPts val="0"/>
              </a:spcBef>
              <a:buFont typeface="Wingdings" panose="05000000000000000000" charset="0"/>
              <a:buNone/>
            </a:pP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当论域</a:t>
            </a:r>
            <a:r>
              <a:rPr lang="en-US" altLang="zh-CN" sz="2800" i="1">
                <a:latin typeface="Times New Roman" panose="02020603050405020304" pitchFamily="18" charset="0"/>
                <a:cs typeface="Times New Roman" panose="02020603050405020304" pitchFamily="18" charset="0"/>
                <a:sym typeface="+mn-ea"/>
              </a:rPr>
              <a:t>D</a:t>
            </a:r>
            <a:r>
              <a:rPr lang="en-US" altLang="zh-CN" sz="2800">
                <a:latin typeface="Times New Roman" panose="02020603050405020304" pitchFamily="18" charset="0"/>
                <a:cs typeface="Times New Roman" panose="02020603050405020304" pitchFamily="18" charset="0"/>
                <a:sym typeface="+mn-ea"/>
              </a:rPr>
              <a:t> = {1, 2, 3, 4}</a:t>
            </a:r>
            <a:r>
              <a:rPr lang="zh-CN" altLang="en-US" sz="2800" dirty="0">
                <a:latin typeface="Times New Roman" panose="02020603050405020304" pitchFamily="18" charset="0"/>
                <a:cs typeface="Times New Roman" panose="02020603050405020304" pitchFamily="18" charset="0"/>
                <a:sym typeface="+mn-ea"/>
              </a:rPr>
              <a:t>时</a:t>
            </a:r>
            <a:r>
              <a:rPr lang="en-US" altLang="zh-CN" sz="2800">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err="1">
                <a:latin typeface="Times New Roman" panose="02020603050405020304" pitchFamily="18" charset="0"/>
                <a:cs typeface="Times New Roman" panose="02020603050405020304" pitchFamily="18" charset="0"/>
                <a:sym typeface="Symbol" panose="05050102010706020507" pitchFamily="18" charset="2"/>
              </a:rPr>
              <a:t>x</a:t>
            </a:r>
            <a:r>
              <a:rPr lang="en-US" altLang="zh-CN" sz="2800" i="1" err="1">
                <a:latin typeface="Times New Roman" panose="02020603050405020304" pitchFamily="18" charset="0"/>
                <a:cs typeface="Times New Roman" panose="02020603050405020304" pitchFamily="18" charset="0"/>
                <a:sym typeface="+mn-ea"/>
              </a:rPr>
              <a:t>P</a:t>
            </a:r>
            <a:r>
              <a:rPr lang="en-US" altLang="zh-CN" sz="2800" err="1">
                <a:latin typeface="Times New Roman" panose="02020603050405020304" pitchFamily="18" charset="0"/>
                <a:cs typeface="Times New Roman" panose="02020603050405020304" pitchFamily="18" charset="0"/>
                <a:sym typeface="+mn-ea"/>
              </a:rPr>
              <a:t>(</a:t>
            </a:r>
            <a:r>
              <a:rPr lang="en-US" altLang="zh-CN" sz="2800" i="1" err="1">
                <a:latin typeface="Times New Roman" panose="02020603050405020304" pitchFamily="18" charset="0"/>
                <a:cs typeface="Times New Roman" panose="02020603050405020304" pitchFamily="18" charset="0"/>
                <a:sym typeface="+mn-ea"/>
              </a:rPr>
              <a:t>x</a:t>
            </a:r>
            <a:r>
              <a:rPr lang="en-US" altLang="zh-CN" sz="280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a:t>
            </a:r>
            <a:r>
              <a:rPr lang="en-US" altLang="zh-CN" sz="2800">
                <a:latin typeface="Times New Roman" panose="02020603050405020304" pitchFamily="18" charset="0"/>
                <a:cs typeface="Times New Roman" panose="02020603050405020304" pitchFamily="18" charset="0"/>
                <a:sym typeface="+mn-ea"/>
              </a:rPr>
              <a:t>0.</a:t>
            </a: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Bef>
                <a:spcPts val="0"/>
              </a:spcBef>
              <a:buFont typeface="Wingdings" panose="05000000000000000000" charset="0"/>
              <a:buChar char="Ø"/>
            </a:pPr>
            <a:endParaRPr lang="zh-CN" altLang="en-US" sz="28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TextBox 13"/>
          <p:cNvSpPr>
            <a:spLocks noChangeArrowheads="1"/>
          </p:cNvSpPr>
          <p:nvPr>
            <p:custDataLst>
              <p:tags r:id="rId1"/>
            </p:custDataLst>
          </p:nvPr>
        </p:nvSpPr>
        <p:spPr bwMode="auto">
          <a:xfrm>
            <a:off x="9248775" y="116205"/>
            <a:ext cx="26841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None/>
            </a:pPr>
            <a:r>
              <a:rPr lang="zh-CN" altLang="en-US" sz="3600" b="1" kern="100" dirty="0">
                <a:effectLst/>
                <a:latin typeface="等线" panose="02010600030101010101" pitchFamily="2" charset="-122"/>
                <a:ea typeface="等线" panose="02010600030101010101" pitchFamily="2" charset="-122"/>
                <a:cs typeface="Times New Roman" panose="02020603050405020304" pitchFamily="18" charset="0"/>
              </a:rPr>
              <a:t>第十六章</a:t>
            </a:r>
            <a:r>
              <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rPr>
              <a:t> §1</a:t>
            </a:r>
            <a:endParaRPr lang="en-US"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00.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01.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02.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03.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04.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05.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06.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07.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08.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09.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1.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10.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11.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12.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13.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commondata" val="eyJoZGlkIjoiMDlkODc5ZTAxNzdkOTVkMTRhODUzNTFlY2IxMGY3NTcifQ=="/>
</p:tagLst>
</file>

<file path=ppt/tags/tag13.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4.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5.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6.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7.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8.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34.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35.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36.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37.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38.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39.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4.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40.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41.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42.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43.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44.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45.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46.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47.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48.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68.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69.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7.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70.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71.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72.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73.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74.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75.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76.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77.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78.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79.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8.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80.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81.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82.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ags/tag99.xml><?xml version="1.0" encoding="utf-8"?>
<p:tagLst xmlns:p="http://schemas.openxmlformats.org/presentationml/2006/main">
  <p:tag name="KSO_WM_DIAGRAM_VIRTUALLY_FRAME" val="{&quot;height&quot;:500.3047244094488,&quot;left&quot;:371.59251968503935,&quot;top&quot;:19.397401574803148,&quot;width&quot;:502.4702362204724}"/>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7520</Words>
  <Application>WPS 演示</Application>
  <PresentationFormat>宽屏</PresentationFormat>
  <Paragraphs>738</Paragraphs>
  <Slides>65</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6</vt:i4>
      </vt:variant>
      <vt:variant>
        <vt:lpstr>幻灯片标题</vt:lpstr>
      </vt:variant>
      <vt:variant>
        <vt:i4>65</vt:i4>
      </vt:variant>
    </vt:vector>
  </HeadingPairs>
  <TitlesOfParts>
    <vt:vector size="82" baseType="lpstr">
      <vt:lpstr>Arial</vt:lpstr>
      <vt:lpstr>宋体</vt:lpstr>
      <vt:lpstr>Wingdings</vt:lpstr>
      <vt:lpstr>Times New Roman</vt:lpstr>
      <vt:lpstr>微软雅黑</vt:lpstr>
      <vt:lpstr>Calibri</vt:lpstr>
      <vt:lpstr>等线</vt:lpstr>
      <vt:lpstr>Wingdings</vt:lpstr>
      <vt:lpstr>Symbol</vt:lpstr>
      <vt:lpstr>Arial Unicode MS</vt:lpstr>
      <vt:lpstr>WPS</vt:lpstr>
      <vt:lpstr>Equation.3</vt:lpstr>
      <vt:lpstr>Equation.3</vt:lpstr>
      <vt:lpstr>Equation.3</vt:lpstr>
      <vt:lpstr>Equation.DSMT4</vt:lpstr>
      <vt:lpstr>Equation.3</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Blade 15</dc:creator>
  <cp:lastModifiedBy>Junyi Wang</cp:lastModifiedBy>
  <cp:revision>1894</cp:revision>
  <dcterms:created xsi:type="dcterms:W3CDTF">2023-08-09T12:44:00Z</dcterms:created>
  <dcterms:modified xsi:type="dcterms:W3CDTF">2024-06-01T01:46:58Z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4AA061BBC766487CAA6B45421A3D2F64_13</vt:lpwstr>
  </property>
  <property fmtid="{D5CDD505-2E9C-101B-9397-08002B2CF9AE}" pid="3" name="KSOProductBuildVer">
    <vt:lpwstr>2052-12.1.0.16929</vt:lpwstr>
  </property>
</Properties>
</file>